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82" r:id="rId4"/>
    <p:sldId id="456" r:id="rId5"/>
    <p:sldId id="459" r:id="rId6"/>
    <p:sldId id="263" r:id="rId7"/>
    <p:sldId id="286" r:id="rId8"/>
    <p:sldId id="288" r:id="rId9"/>
    <p:sldId id="264" r:id="rId10"/>
    <p:sldId id="275" r:id="rId11"/>
    <p:sldId id="287" r:id="rId12"/>
    <p:sldId id="289" r:id="rId13"/>
    <p:sldId id="290" r:id="rId14"/>
    <p:sldId id="291" r:id="rId15"/>
    <p:sldId id="272" r:id="rId16"/>
    <p:sldId id="277" r:id="rId17"/>
    <p:sldId id="279" r:id="rId18"/>
    <p:sldId id="266" r:id="rId19"/>
    <p:sldId id="293" r:id="rId20"/>
    <p:sldId id="292" r:id="rId21"/>
    <p:sldId id="297" r:id="rId22"/>
    <p:sldId id="474" r:id="rId23"/>
    <p:sldId id="280" r:id="rId24"/>
    <p:sldId id="294" r:id="rId25"/>
    <p:sldId id="278" r:id="rId26"/>
    <p:sldId id="475" r:id="rId27"/>
    <p:sldId id="477" r:id="rId28"/>
    <p:sldId id="478" r:id="rId29"/>
    <p:sldId id="295" r:id="rId30"/>
    <p:sldId id="296" r:id="rId31"/>
    <p:sldId id="480" r:id="rId32"/>
    <p:sldId id="26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Bai" initials="MOU" lastIdx="8" clrIdx="0">
    <p:extLst>
      <p:ext uri="{19B8F6BF-5375-455C-9EA6-DF929625EA0E}">
        <p15:presenceInfo xmlns:p15="http://schemas.microsoft.com/office/powerpoint/2012/main" userId="Yang B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3086" autoAdjust="0"/>
  </p:normalViewPr>
  <p:slideViewPr>
    <p:cSldViewPr snapToGrid="0">
      <p:cViewPr varScale="1">
        <p:scale>
          <a:sx n="72" d="100"/>
          <a:sy n="72" d="100"/>
        </p:scale>
        <p:origin x="490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5BB25-97B5-48AD-BAF5-F8C2C7D87E3A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7E849-8382-4635-A2E5-C0CEE4ED9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各位老师好！感谢</a:t>
            </a:r>
            <a:r>
              <a:rPr lang="en-US" altLang="zh-CN" dirty="0"/>
              <a:t>CGM</a:t>
            </a:r>
            <a:r>
              <a:rPr lang="zh-CN" altLang="en-US" dirty="0"/>
              <a:t>的邀请，参加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第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99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期在线沙龙。</a:t>
            </a:r>
            <a:r>
              <a:rPr lang="zh-CN" altLang="en-US" dirty="0"/>
              <a:t>我叫刘永鑫，来自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中国科学院遗传与发育生物学研究所</a:t>
            </a:r>
            <a:r>
              <a:rPr lang="zh-CN" altLang="en-US" dirty="0"/>
              <a:t>，报告的题目是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微生物组分析方法、应用与科学传播。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4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提高易用性：分析流程主要的问题是易用化和灵活性是不可调和、相互矛盾的。简单好用的不灵活，太灵活的学习成本高不易上手。主要还是缺少团队系统的优化方法，国内缺像</a:t>
            </a:r>
            <a:r>
              <a:rPr lang="en-US" altLang="zh-CN" dirty="0"/>
              <a:t>QIIME</a:t>
            </a:r>
            <a:r>
              <a:rPr lang="zh-CN" altLang="en-US" dirty="0"/>
              <a:t>团队这样专注一个软件</a:t>
            </a:r>
            <a:r>
              <a:rPr lang="en-US" altLang="zh-CN" dirty="0"/>
              <a:t>10</a:t>
            </a:r>
            <a:r>
              <a:rPr lang="zh-CN" altLang="en-US" dirty="0"/>
              <a:t>余年，持续精耕细作。计划开发兼顾灵活和易用的双版本</a:t>
            </a:r>
            <a:r>
              <a:rPr lang="en-US" altLang="zh-CN" dirty="0"/>
              <a:t>(</a:t>
            </a:r>
            <a:r>
              <a:rPr lang="zh-CN" altLang="en-US" dirty="0"/>
              <a:t>代码</a:t>
            </a:r>
            <a:r>
              <a:rPr lang="en-US" altLang="zh-CN" dirty="0"/>
              <a:t>+</a:t>
            </a:r>
            <a:r>
              <a:rPr lang="zh-CN" altLang="en-US" dirty="0"/>
              <a:t>网站</a:t>
            </a:r>
            <a:r>
              <a:rPr lang="en-US" altLang="zh-CN" dirty="0"/>
              <a:t>)</a:t>
            </a:r>
            <a:r>
              <a:rPr lang="zh-CN" altLang="en-US" dirty="0"/>
              <a:t>流程，本对中国人使用特点进行优化，实现较自主、有特色、易用的分析流程，适合各不同行业不同计算水平同行；</a:t>
            </a:r>
            <a:r>
              <a:rPr lang="en-US" altLang="zh-CN" dirty="0"/>
              <a:t>2. </a:t>
            </a:r>
            <a:r>
              <a:rPr lang="zh-CN" altLang="en-US" dirty="0"/>
              <a:t>微生物组数据库的国内备份站点：目前有微生物所、基因组所的大数据中心存原始数据，清华有</a:t>
            </a:r>
            <a:r>
              <a:rPr lang="en-US" altLang="zh-CN" dirty="0"/>
              <a:t>R</a:t>
            </a:r>
            <a:r>
              <a:rPr lang="zh-CN" altLang="en-US" dirty="0"/>
              <a:t>和</a:t>
            </a:r>
            <a:r>
              <a:rPr lang="en-US" altLang="zh-CN" dirty="0" err="1"/>
              <a:t>conda</a:t>
            </a:r>
            <a:r>
              <a:rPr lang="zh-CN" altLang="en-US" dirty="0"/>
              <a:t>镜像方便软件安装，但宏基因组相关数据库国内缺镜像，也更新较快，下载困难，需要提供国内地址；</a:t>
            </a:r>
            <a:r>
              <a:rPr lang="en-US" altLang="zh-CN" dirty="0"/>
              <a:t>3. </a:t>
            </a:r>
            <a:r>
              <a:rPr lang="zh-CN" altLang="en-US" dirty="0"/>
              <a:t>原创性：本人编程水平有限，希望和本领域更多计算生物学同行合作，开发能解决实际问题的先进算法，本质上推动本领域分析层面的新突破。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15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29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我们研究手段中主分为三部分，</a:t>
            </a:r>
            <a:r>
              <a:rPr lang="en-US" altLang="zh-CN" dirty="0"/>
              <a:t>1. </a:t>
            </a:r>
            <a:r>
              <a:rPr lang="zh-CN" altLang="en-US" dirty="0"/>
              <a:t>样品制作和数据获得；</a:t>
            </a:r>
            <a:r>
              <a:rPr lang="en-US" altLang="zh-CN" dirty="0"/>
              <a:t>2.</a:t>
            </a:r>
            <a:r>
              <a:rPr lang="en-US" altLang="zh-CN" baseline="0" dirty="0"/>
              <a:t> </a:t>
            </a:r>
            <a:r>
              <a:rPr lang="zh-CN" altLang="en-US" baseline="0" dirty="0"/>
              <a:t>数据分析挖掘潜在生物学规律；</a:t>
            </a:r>
            <a:r>
              <a:rPr lang="en-US" altLang="zh-CN" baseline="0" dirty="0"/>
              <a:t>3. </a:t>
            </a:r>
            <a:r>
              <a:rPr lang="zh-CN" altLang="en-US" baseline="0" dirty="0"/>
              <a:t>功能验证。</a:t>
            </a:r>
            <a:r>
              <a:rPr lang="zh-CN" altLang="en-US" dirty="0"/>
              <a:t>我主要负责的数据分析部分，起到承前启后的作用。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92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第一个主要工作是探索于水稻全生育期微生物组的动态变化规律，发现根系微生物组快速变化且在生长后期稳定，水稻生殖生长阶段特异富集氮代谢相关细菌，为</a:t>
            </a:r>
            <a:r>
              <a:rPr lang="zh-CN" altLang="en-US" sz="1200" dirty="0">
                <a:cs typeface="+mn-ea"/>
                <a:sym typeface="+mn-lt"/>
              </a:rPr>
              <a:t>农业益生菌的施用时间提供指导和理论基础。</a:t>
            </a:r>
            <a:r>
              <a:rPr lang="zh-CN" altLang="en-US" dirty="0"/>
              <a:t>这一成果作为中国科学封面文章发表。虽然杂志不到</a:t>
            </a:r>
            <a:r>
              <a:rPr lang="en-US" altLang="zh-CN" dirty="0"/>
              <a:t>5</a:t>
            </a:r>
            <a:r>
              <a:rPr lang="zh-CN" altLang="en-US" dirty="0"/>
              <a:t>分，但文章</a:t>
            </a:r>
            <a:r>
              <a:rPr lang="en-US" altLang="zh-CN" dirty="0"/>
              <a:t>2</a:t>
            </a:r>
            <a:r>
              <a:rPr lang="zh-CN" altLang="en-US" dirty="0"/>
              <a:t>年引用达</a:t>
            </a:r>
            <a:r>
              <a:rPr lang="en-US" altLang="zh-CN" dirty="0"/>
              <a:t>31</a:t>
            </a:r>
            <a:r>
              <a:rPr lang="zh-CN" altLang="en-US" dirty="0"/>
              <a:t>次。这篇文章当年有竞争，原计划是投</a:t>
            </a:r>
            <a:r>
              <a:rPr lang="en-US" altLang="zh-CN" dirty="0"/>
              <a:t>PNAS</a:t>
            </a:r>
            <a:r>
              <a:rPr lang="zh-CN" altLang="en-US" dirty="0"/>
              <a:t>的，结果有同行类似结果已经在</a:t>
            </a:r>
            <a:r>
              <a:rPr lang="en-US" altLang="zh-CN" dirty="0" err="1"/>
              <a:t>Plos</a:t>
            </a:r>
            <a:r>
              <a:rPr lang="en-US" altLang="zh-CN" dirty="0"/>
              <a:t> genetics</a:t>
            </a:r>
            <a:r>
              <a:rPr lang="zh-CN" altLang="en-US" dirty="0"/>
              <a:t>发表了，选择贡献国内期刊，助力影响因子提升。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424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进一步解析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根系微生物组在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氮利用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的作用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。发现</a:t>
            </a:r>
            <a:r>
              <a:rPr lang="zh-CN" altLang="en-US" dirty="0">
                <a:cs typeface="+mn-ea"/>
                <a:sym typeface="+mn-lt"/>
              </a:rPr>
              <a:t>籼粳稻根系形成不同的微生物组，且</a:t>
            </a:r>
            <a:r>
              <a:rPr lang="zh-CN" altLang="en-US" sz="1200" dirty="0">
                <a:cs typeface="+mn-ea"/>
                <a:sym typeface="+mn-lt"/>
              </a:rPr>
              <a:t>籼稻比粳稻富集更多氮循环相关细菌，与氮肥利用效率有关</a:t>
            </a:r>
            <a:r>
              <a:rPr lang="zh-CN" altLang="en-US" dirty="0">
                <a:cs typeface="+mn-ea"/>
                <a:sym typeface="+mn-lt"/>
              </a:rPr>
              <a:t>；</a:t>
            </a:r>
            <a:r>
              <a:rPr lang="zh-CN" altLang="en-US" sz="1200" dirty="0">
                <a:cs typeface="+mn-ea"/>
                <a:sym typeface="+mn-lt"/>
              </a:rPr>
              <a:t>为农业益生菌在氮肥高效利用中的应用提供了理论和材料基础；该项成果作为今年</a:t>
            </a:r>
            <a:r>
              <a:rPr lang="en-US" altLang="zh-CN" sz="1200" dirty="0">
                <a:cs typeface="+mn-ea"/>
                <a:sym typeface="+mn-lt"/>
              </a:rPr>
              <a:t>6</a:t>
            </a:r>
            <a:r>
              <a:rPr lang="zh-CN" altLang="en-US" sz="1200" dirty="0">
                <a:cs typeface="+mn-ea"/>
                <a:sym typeface="+mn-lt"/>
              </a:rPr>
              <a:t>月自然生物技术封面文章发表。发表不到一年，引用</a:t>
            </a:r>
            <a:r>
              <a:rPr lang="en-US" altLang="zh-CN" sz="1200" dirty="0">
                <a:cs typeface="+mn-ea"/>
                <a:sym typeface="+mn-lt"/>
              </a:rPr>
              <a:t>49</a:t>
            </a:r>
            <a:r>
              <a:rPr lang="zh-CN" altLang="en-US" sz="1200" dirty="0">
                <a:cs typeface="+mn-ea"/>
                <a:sym typeface="+mn-lt"/>
              </a:rPr>
              <a:t>次。</a:t>
            </a:r>
            <a:endParaRPr lang="zh-CN" altLang="en-US" dirty="0"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5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另一个我的主要课题是研究植物次生代谢物对微生物组的影响，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植物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二半萜和三萜类化合物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对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根系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微生物组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的调控规律</a:t>
            </a:r>
            <a:r>
              <a:rPr lang="zh-CN" altLang="en-US" dirty="0"/>
              <a:t>，提供了人工调控微生物组的手段。文章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日同天分别发表于科学和中国科学杂志，分别引用</a:t>
            </a:r>
            <a:r>
              <a:rPr lang="en-US" altLang="zh-CN" dirty="0"/>
              <a:t>53</a:t>
            </a:r>
            <a:r>
              <a:rPr lang="zh-CN" altLang="en-US" dirty="0"/>
              <a:t>和</a:t>
            </a:r>
            <a:r>
              <a:rPr lang="en-US" altLang="zh-CN" dirty="0"/>
              <a:t>15</a:t>
            </a:r>
            <a:r>
              <a:rPr lang="zh-CN" altLang="en-US" dirty="0"/>
              <a:t>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354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不了解工作的重要性，不能清楚认识到对方工作的重要性和意义，不尊重对方的工作。总觉得自己的贡献大</a:t>
            </a:r>
            <a:endParaRPr lang="en-US" altLang="zh-CN" dirty="0"/>
          </a:p>
          <a:p>
            <a:r>
              <a:rPr lang="zh-CN" altLang="en-US" dirty="0"/>
              <a:t>现在挖掘有意义生物学规律，不是放在马路中央的金山，好找的早让人发现过了。大多规律就是淘金一样，也许要挖几百坑，也末必有金子；</a:t>
            </a:r>
            <a:endParaRPr lang="en-US" altLang="zh-CN" dirty="0"/>
          </a:p>
          <a:p>
            <a:r>
              <a:rPr lang="zh-CN" altLang="en-US" dirty="0"/>
              <a:t>文章的第一作者只有一个，不认可共同一作或共通讯就是对合作最大的不支持。比如有些高校只认一作，让学生当通讯吗？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658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最后是科学传播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70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数据分析分为两步走，第一步是把大数据降维，成为表。推荐了好用的分析流程和软件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7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第二步，是对核心结果进行分析和可视化，直接满足规律挖掘和发表文章的要求。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60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我在东北农业大学获得微生物学学士和作物遗传育种硕士。</a:t>
            </a:r>
            <a:r>
              <a:rPr lang="en-US" altLang="zh-CN" dirty="0"/>
              <a:t>14</a:t>
            </a:r>
            <a:r>
              <a:rPr lang="zh-CN" altLang="en-US" dirty="0"/>
              <a:t>年加入我所王秀杰组攻读生物信息学博士；毕业后在韩方普组做博后</a:t>
            </a:r>
            <a:r>
              <a:rPr lang="en-US" altLang="zh-CN" dirty="0"/>
              <a:t>2</a:t>
            </a:r>
            <a:r>
              <a:rPr lang="zh-CN" altLang="en-US" dirty="0"/>
              <a:t>年。于</a:t>
            </a:r>
            <a:r>
              <a:rPr lang="en-US" altLang="zh-CN" dirty="0"/>
              <a:t>16</a:t>
            </a:r>
            <a:r>
              <a:rPr lang="zh-CN" altLang="en-US" dirty="0"/>
              <a:t>年加入白洋组，任工程师，负责微生物组数据分析。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973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刚发表</a:t>
            </a:r>
            <a:r>
              <a:rPr lang="en-US" altLang="zh-CN" dirty="0"/>
              <a:t>1</a:t>
            </a:r>
            <a:r>
              <a:rPr lang="zh-CN" altLang="en-US" dirty="0"/>
              <a:t>年来，已经成为遗传杂志近三年来下载量</a:t>
            </a:r>
            <a:r>
              <a:rPr lang="en-US" altLang="zh-CN" dirty="0"/>
              <a:t>3800</a:t>
            </a:r>
            <a:r>
              <a:rPr lang="zh-CN" altLang="en-US" dirty="0"/>
              <a:t>多次历史最高的文章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19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同时应邀为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权威杂志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Current Opinion in Microbiology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撰写综述，于上个月发表。主要介绍分菌分菌鉴定、数据分析、单菌和混菌实验的研究体系。</a:t>
            </a:r>
            <a:r>
              <a:rPr lang="zh-CN" altLang="en-US" dirty="0">
                <a:cs typeface="+mn-ea"/>
                <a:sym typeface="+mn-lt"/>
              </a:rPr>
              <a:t>推动研究从描述性阶段向功能研究发展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98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当我四年前进入本领域，中文资料几乎是空白的。在三年前我创立了宏基因组公众号，</a:t>
            </a:r>
            <a:r>
              <a:rPr lang="zh-CN" altLang="en-US" dirty="0">
                <a:cs typeface="+mn-ea"/>
                <a:sym typeface="+mn-lt"/>
              </a:rPr>
              <a:t>分享经验和技术，每日更新，</a:t>
            </a:r>
            <a:r>
              <a:rPr lang="en-US" altLang="zh-CN" dirty="0">
                <a:latin typeface="+mn-ea"/>
                <a:cs typeface="+mn-ea"/>
                <a:sym typeface="+mn-lt"/>
              </a:rPr>
              <a:t>50+</a:t>
            </a:r>
            <a:r>
              <a:rPr lang="zh-CN" altLang="en-US" dirty="0">
                <a:latin typeface="+mn-ea"/>
                <a:cs typeface="+mn-ea"/>
                <a:sym typeface="+mn-lt"/>
              </a:rPr>
              <a:t>国内外同行投稿，稳定的编辑团队和稿源</a:t>
            </a:r>
            <a:r>
              <a:rPr lang="zh-CN" altLang="en-US" dirty="0">
                <a:latin typeface="+mn-ea"/>
                <a:cs typeface="+mn-cs"/>
                <a:sym typeface="+mn-lt"/>
              </a:rPr>
              <a:t>；</a:t>
            </a:r>
            <a:r>
              <a:rPr lang="en-US" altLang="zh-CN" dirty="0">
                <a:latin typeface="+mn-ea"/>
                <a:cs typeface="+mn-cs"/>
                <a:sym typeface="+mn-lt"/>
              </a:rPr>
              <a:t>3</a:t>
            </a:r>
            <a:r>
              <a:rPr lang="zh-CN" altLang="en-US" dirty="0">
                <a:latin typeface="+mn-ea"/>
                <a:cs typeface="+mn-cs"/>
                <a:sym typeface="+mn-lt"/>
              </a:rPr>
              <a:t>年来分享</a:t>
            </a:r>
            <a:r>
              <a:rPr lang="en-US" altLang="zh-CN" dirty="0">
                <a:latin typeface="+mn-ea"/>
                <a:cs typeface="+mn-cs"/>
                <a:sym typeface="+mn-lt"/>
              </a:rPr>
              <a:t>19</a:t>
            </a:r>
            <a:r>
              <a:rPr lang="en-US" altLang="zh-CN" dirty="0">
                <a:cs typeface="+mn-ea"/>
                <a:sym typeface="+mn-lt"/>
              </a:rPr>
              <a:t>00</a:t>
            </a:r>
            <a:r>
              <a:rPr lang="zh-CN" altLang="en-US" dirty="0">
                <a:cs typeface="+mn-ea"/>
                <a:sym typeface="+mn-lt"/>
              </a:rPr>
              <a:t>余篇原创文章，其中技术类</a:t>
            </a:r>
            <a:r>
              <a:rPr lang="en-US" altLang="zh-CN" dirty="0">
                <a:cs typeface="+mn-ea"/>
                <a:sym typeface="+mn-lt"/>
              </a:rPr>
              <a:t>400</a:t>
            </a:r>
            <a:r>
              <a:rPr lang="zh-CN" altLang="en-US" dirty="0">
                <a:cs typeface="+mn-ea"/>
                <a:sym typeface="+mn-lt"/>
              </a:rPr>
              <a:t>余篇，阅读量</a:t>
            </a:r>
            <a:r>
              <a:rPr lang="en-US" altLang="zh-CN" dirty="0">
                <a:cs typeface="+mn-ea"/>
                <a:sym typeface="+mn-lt"/>
              </a:rPr>
              <a:t>1400</a:t>
            </a:r>
            <a:r>
              <a:rPr lang="zh-CN" altLang="en-US" dirty="0">
                <a:cs typeface="+mn-ea"/>
                <a:sym typeface="+mn-lt"/>
              </a:rPr>
              <a:t>万次，</a:t>
            </a:r>
            <a:r>
              <a:rPr lang="en-US" altLang="zh-CN" dirty="0">
                <a:cs typeface="+mn-ea"/>
                <a:sym typeface="+mn-lt"/>
              </a:rPr>
              <a:t>9</a:t>
            </a:r>
            <a:r>
              <a:rPr lang="zh-CN" altLang="en-US" dirty="0">
                <a:cs typeface="+mn-ea"/>
                <a:sym typeface="+mn-lt"/>
              </a:rPr>
              <a:t>万多人订阅，</a:t>
            </a:r>
            <a:r>
              <a:rPr lang="en-US" altLang="zh-CN" dirty="0">
                <a:cs typeface="+mn-ea"/>
                <a:sym typeface="+mn-lt"/>
              </a:rPr>
              <a:t>9</a:t>
            </a:r>
            <a:r>
              <a:rPr lang="zh-CN" altLang="en-US" dirty="0">
                <a:cs typeface="+mn-ea"/>
                <a:sym typeface="+mn-lt"/>
              </a:rPr>
              <a:t>个</a:t>
            </a:r>
            <a:r>
              <a:rPr lang="en-US" altLang="zh-CN" dirty="0">
                <a:cs typeface="+mn-ea"/>
                <a:sym typeface="+mn-lt"/>
              </a:rPr>
              <a:t>500</a:t>
            </a:r>
            <a:r>
              <a:rPr lang="zh-CN" altLang="en-US" dirty="0">
                <a:cs typeface="+mn-ea"/>
                <a:sym typeface="+mn-lt"/>
              </a:rPr>
              <a:t>个专业同行微信交流群；受邀参加同行演讲，分享分析技术，让更多人可以少走弯路，高效开展数据分析。</a:t>
            </a:r>
            <a:endParaRPr lang="en-US" altLang="zh-CN" dirty="0"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cs typeface="+mn-ea"/>
                <a:sym typeface="+mn-lt"/>
              </a:rPr>
              <a:t>开展在线报告，让更多人受益，今年在中国</a:t>
            </a:r>
            <a:r>
              <a:rPr lang="en-US" altLang="zh-CN" dirty="0">
                <a:cs typeface="+mn-ea"/>
                <a:sym typeface="+mn-lt"/>
              </a:rPr>
              <a:t>R</a:t>
            </a:r>
            <a:r>
              <a:rPr lang="zh-CN" altLang="en-US" dirty="0">
                <a:cs typeface="+mn-ea"/>
                <a:sym typeface="+mn-lt"/>
              </a:rPr>
              <a:t>语言大会的报告有</a:t>
            </a:r>
            <a:r>
              <a:rPr lang="en-US" altLang="zh-CN" dirty="0">
                <a:cs typeface="+mn-ea"/>
                <a:sym typeface="+mn-lt"/>
              </a:rPr>
              <a:t>2000</a:t>
            </a:r>
            <a:r>
              <a:rPr lang="zh-CN" altLang="en-US" dirty="0">
                <a:cs typeface="+mn-ea"/>
                <a:sym typeface="+mn-lt"/>
              </a:rPr>
              <a:t>多人观看，在千聊直播了有</a:t>
            </a:r>
            <a:r>
              <a:rPr lang="en-US" altLang="zh-CN" dirty="0">
                <a:cs typeface="+mn-ea"/>
                <a:sym typeface="+mn-lt"/>
              </a:rPr>
              <a:t>1500</a:t>
            </a:r>
            <a:r>
              <a:rPr lang="zh-CN" altLang="en-US" dirty="0">
                <a:cs typeface="+mn-ea"/>
                <a:sym typeface="+mn-lt"/>
              </a:rPr>
              <a:t>人同时在线学习。节约路上时间。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04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703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518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建立本领域专业知识讲解、文章撰写参考、统计分析和可视化方法的百科全书免费网络资源，长期维护，推动本领域的快速和长远发展。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01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本领域的文章非常多，多到让人无从下手，但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983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066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/>
              <a:t>4</a:t>
            </a:r>
            <a:r>
              <a:rPr lang="zh-CN" altLang="en-US"/>
              <a:t>年前</a:t>
            </a:r>
            <a:r>
              <a:rPr lang="zh-CN" altLang="en-US" dirty="0"/>
              <a:t>，我刚进入这个领域时，学习是非常困难的，自己的专业知识缺失，中文资料也严重缺乏。一些公司有分析方法，但説是核心机密不分享。国内同行也不愿意分享他们的核心流程，怕几年的积累让别人几个月学会；刚开始学习非常茫然，无从下手。后来兴起的公众号，同学邀请我分享技术、经验。想到了创办一个同行分享中文资料的平台，为本领域知识经验的积累，提交检索便利，节约同行解决问题的时间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两年前创办了宏基因组公众号，每天发布笔记；一不小心，就像日志一样坚持 了两年，发布了</a:t>
            </a:r>
            <a:r>
              <a:rPr lang="en-US" altLang="zh-CN" dirty="0"/>
              <a:t>400</a:t>
            </a:r>
            <a:r>
              <a:rPr lang="zh-CN" altLang="en-US" dirty="0"/>
              <a:t>多篇和撰写了</a:t>
            </a:r>
            <a:r>
              <a:rPr lang="en-US" altLang="zh-CN" dirty="0"/>
              <a:t>200</a:t>
            </a:r>
            <a:r>
              <a:rPr lang="zh-CN" altLang="en-US" dirty="0"/>
              <a:t>多万字。当初以为太专业，只有</a:t>
            </a:r>
            <a:r>
              <a:rPr lang="en-US" altLang="zh-CN" dirty="0"/>
              <a:t>500</a:t>
            </a:r>
            <a:r>
              <a:rPr lang="zh-CN" altLang="en-US" dirty="0"/>
              <a:t>个同行关注讨论，结果目前已经有</a:t>
            </a:r>
            <a:r>
              <a:rPr lang="en-US" altLang="zh-CN" dirty="0"/>
              <a:t>5</a:t>
            </a:r>
            <a:r>
              <a:rPr lang="zh-CN" altLang="en-US" dirty="0"/>
              <a:t>万多人，</a:t>
            </a:r>
            <a:r>
              <a:rPr lang="en-US" altLang="zh-CN" dirty="0"/>
              <a:t>800</a:t>
            </a:r>
            <a:r>
              <a:rPr lang="zh-CN" altLang="en-US" dirty="0"/>
              <a:t>多万的阅读量。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5148F-D41B-407F-8E4D-49024A819FA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314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谢谢各位老师和同学，感谢我们课题组的所有老师及同学。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4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本人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Nature Biotechnology 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等杂志共发表论文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25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篇，其中第一作者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。应邀在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Protein Cell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zh-CN" altLang="en-US" b="1" i="1" dirty="0">
                <a:latin typeface="+mn-lt"/>
                <a:ea typeface="+mn-ea"/>
                <a:cs typeface="+mn-ea"/>
                <a:sym typeface="+mn-lt"/>
              </a:rPr>
              <a:t>遗传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Current Opinion in Microbiology</a:t>
            </a:r>
            <a:r>
              <a:rPr lang="zh-CN" altLang="en-US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等杂志撰写综述。以下是近两年内我的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篇代表性工作，包括以共同第一作者在自然生物技术和中国科学发表封面文章；同时还受邀在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Protein Cell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Current Opinion</a:t>
            </a:r>
            <a:r>
              <a:rPr lang="zh-CN" altLang="en-US" b="0" i="0" dirty="0">
                <a:latin typeface="+mn-lt"/>
                <a:ea typeface="+mn-ea"/>
                <a:cs typeface="+mn-ea"/>
                <a:sym typeface="+mn-lt"/>
              </a:rPr>
              <a:t>杂志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撰写微生物组研究方法综述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19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为什么微生物组领域这么热？近年来长期霸占着顶级杂志的封面。这篇</a:t>
            </a:r>
            <a:r>
              <a:rPr lang="en-US" altLang="zh-CN" dirty="0"/>
              <a:t>NBT</a:t>
            </a:r>
            <a:r>
              <a:rPr lang="zh-CN" altLang="en-US" dirty="0"/>
              <a:t>的封面是我负责的工作。这篇</a:t>
            </a:r>
            <a:r>
              <a:rPr lang="en-US" altLang="zh-CN" dirty="0"/>
              <a:t>NG</a:t>
            </a:r>
            <a:r>
              <a:rPr lang="zh-CN" altLang="en-US" dirty="0"/>
              <a:t>和</a:t>
            </a:r>
            <a:r>
              <a:rPr lang="en-US" altLang="zh-CN" dirty="0"/>
              <a:t>Science</a:t>
            </a:r>
            <a:r>
              <a:rPr lang="zh-CN" altLang="en-US" dirty="0"/>
              <a:t>是微生物所王军老师的工作。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922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是因为动物植物的生活环境中都充满了微生物，无论是从单细胞藻类到大型真菌、昆虫、植物、动物乃至人类的表面和内部，都充满了大量的微生物，总结一句话，脱离了微生物的生物学研究是不完整的。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61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2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13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我在进入本领域四年里，</a:t>
            </a:r>
            <a:r>
              <a:rPr lang="zh-CN" altLang="en-US" sz="1200" dirty="0">
                <a:cs typeface="+mn-ea"/>
                <a:sym typeface="+mn-lt"/>
              </a:rPr>
              <a:t>测试</a:t>
            </a:r>
            <a:r>
              <a:rPr lang="en-US" altLang="zh-CN" sz="1200" dirty="0">
                <a:cs typeface="+mn-ea"/>
                <a:sym typeface="+mn-lt"/>
              </a:rPr>
              <a:t>300+</a:t>
            </a:r>
            <a:r>
              <a:rPr lang="zh-CN" altLang="en-US" sz="1200" dirty="0">
                <a:cs typeface="+mn-ea"/>
                <a:sym typeface="+mn-lt"/>
              </a:rPr>
              <a:t>软件，</a:t>
            </a:r>
            <a:r>
              <a:rPr lang="zh-CN" altLang="en-US" dirty="0"/>
              <a:t>编写过万行代码，实现了完善的微生物组数据分析体系，提高工作效率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1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参与微生物组分析软件开发</a:t>
            </a:r>
            <a:r>
              <a:rPr lang="zh-CN" altLang="en-US" dirty="0"/>
              <a:t>。本领域最广泛使用的软件</a:t>
            </a:r>
            <a:r>
              <a:rPr lang="en-US" altLang="zh-CN" dirty="0"/>
              <a:t>QIIME</a:t>
            </a:r>
            <a:r>
              <a:rPr lang="zh-CN" altLang="en-US" dirty="0"/>
              <a:t>目前引用超</a:t>
            </a:r>
            <a:r>
              <a:rPr lang="en-US" altLang="zh-CN" dirty="0"/>
              <a:t>2</a:t>
            </a:r>
            <a:r>
              <a:rPr lang="zh-CN" altLang="en-US" dirty="0"/>
              <a:t>万次，近</a:t>
            </a:r>
            <a:r>
              <a:rPr lang="en-US" altLang="zh-CN" dirty="0"/>
              <a:t>4</a:t>
            </a:r>
            <a:r>
              <a:rPr lang="zh-CN" altLang="en-US" dirty="0"/>
              <a:t>年来参与第二版的测试、中文教程编写等工作，</a:t>
            </a:r>
            <a:r>
              <a:rPr lang="en-US" altLang="zh-CN" dirty="0">
                <a:cs typeface="+mn-ea"/>
                <a:sym typeface="+mn-lt"/>
              </a:rPr>
              <a:t>20</a:t>
            </a:r>
            <a:r>
              <a:rPr lang="zh-CN" altLang="en-US" dirty="0">
                <a:cs typeface="+mn-ea"/>
                <a:sym typeface="+mn-lt"/>
              </a:rPr>
              <a:t>年</a:t>
            </a:r>
            <a:r>
              <a:rPr lang="en-US" altLang="zh-CN" dirty="0">
                <a:cs typeface="+mn-ea"/>
                <a:sym typeface="+mn-lt"/>
              </a:rPr>
              <a:t>8</a:t>
            </a:r>
            <a:r>
              <a:rPr lang="zh-CN" altLang="en-US" dirty="0">
                <a:cs typeface="+mn-ea"/>
                <a:sym typeface="+mn-lt"/>
              </a:rPr>
              <a:t>月正式发表于</a:t>
            </a:r>
            <a:r>
              <a:rPr lang="en-US" altLang="zh-CN" dirty="0">
                <a:cs typeface="+mn-ea"/>
                <a:sym typeface="+mn-lt"/>
              </a:rPr>
              <a:t>Nature Biotechnology</a:t>
            </a:r>
            <a:r>
              <a:rPr lang="zh-CN" altLang="en-US" dirty="0">
                <a:cs typeface="+mn-ea"/>
                <a:sym typeface="+mn-lt"/>
              </a:rPr>
              <a:t>杂志，</a:t>
            </a:r>
            <a:r>
              <a:rPr lang="en-US" altLang="zh-CN" dirty="0">
                <a:cs typeface="+mn-ea"/>
                <a:sym typeface="+mn-lt"/>
              </a:rPr>
              <a:t>9</a:t>
            </a:r>
            <a:r>
              <a:rPr lang="zh-CN" altLang="en-US" dirty="0">
                <a:cs typeface="+mn-ea"/>
                <a:sym typeface="+mn-lt"/>
              </a:rPr>
              <a:t>个月引用</a:t>
            </a:r>
            <a:r>
              <a:rPr lang="en-US" altLang="zh-CN" dirty="0">
                <a:cs typeface="+mn-ea"/>
                <a:sym typeface="+mn-lt"/>
              </a:rPr>
              <a:t>443</a:t>
            </a:r>
            <a:r>
              <a:rPr lang="zh-CN" altLang="en-US" dirty="0">
                <a:cs typeface="+mn-ea"/>
                <a:sym typeface="+mn-lt"/>
              </a:rPr>
              <a:t>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04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38"/>
          <p:cNvSpPr>
            <a:spLocks noChangeArrowheads="1"/>
          </p:cNvSpPr>
          <p:nvPr userDrawn="1"/>
        </p:nvSpPr>
        <p:spPr bwMode="gray">
          <a:xfrm>
            <a:off x="684213" y="333375"/>
            <a:ext cx="59055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6" name="Rectangle 39"/>
          <p:cNvSpPr>
            <a:spLocks noChangeArrowheads="1"/>
          </p:cNvSpPr>
          <p:nvPr userDrawn="1"/>
        </p:nvSpPr>
        <p:spPr bwMode="ltGray">
          <a:xfrm>
            <a:off x="0" y="4437063"/>
            <a:ext cx="121920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7" name="Oval 40"/>
          <p:cNvSpPr>
            <a:spLocks noChangeArrowheads="1"/>
          </p:cNvSpPr>
          <p:nvPr userDrawn="1"/>
        </p:nvSpPr>
        <p:spPr bwMode="gray">
          <a:xfrm>
            <a:off x="971550" y="1628775"/>
            <a:ext cx="3529013" cy="36718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8" name="Oval 42"/>
          <p:cNvSpPr>
            <a:spLocks noChangeArrowheads="1"/>
          </p:cNvSpPr>
          <p:nvPr userDrawn="1"/>
        </p:nvSpPr>
        <p:spPr bwMode="gray">
          <a:xfrm>
            <a:off x="1258888" y="260350"/>
            <a:ext cx="935037" cy="93662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9" name="Oval 43"/>
          <p:cNvSpPr>
            <a:spLocks noChangeArrowheads="1"/>
          </p:cNvSpPr>
          <p:nvPr userDrawn="1"/>
        </p:nvSpPr>
        <p:spPr bwMode="gray">
          <a:xfrm>
            <a:off x="4211638" y="2636838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81000" y="6400800"/>
            <a:ext cx="2133600" cy="244475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fld id="{CCC8BFB5-C877-4EC6-84A8-339222DB6EA3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3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267200" y="1219200"/>
            <a:ext cx="7658100" cy="175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8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/>
              <a:t>标题</a:t>
            </a:r>
            <a:br>
              <a:rPr lang="en-US" altLang="zh-CN" noProof="0" dirty="0"/>
            </a:br>
            <a:r>
              <a:rPr lang="en-US" altLang="zh-CN" noProof="0" dirty="0"/>
              <a:t>Title</a:t>
            </a:r>
            <a:endParaRPr lang="zh-CN" altLang="en-US" noProof="0" dirty="0"/>
          </a:p>
        </p:txBody>
      </p:sp>
      <p:sp>
        <p:nvSpPr>
          <p:cNvPr id="32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38637" y="4639469"/>
            <a:ext cx="7658100" cy="1359694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noProof="0" dirty="0"/>
              <a:t>Yong-Xin Liu (</a:t>
            </a:r>
            <a:r>
              <a:rPr lang="zh-CN" altLang="en-US" noProof="0" dirty="0"/>
              <a:t>刘永鑫</a:t>
            </a:r>
            <a:r>
              <a:rPr lang="en-US" altLang="zh-CN" noProof="0" dirty="0"/>
              <a:t>)</a:t>
            </a:r>
          </a:p>
          <a:p>
            <a:pPr lvl="0"/>
            <a:r>
              <a:rPr lang="en-US" altLang="zh-CN" noProof="0" dirty="0"/>
              <a:t>Bai Lab</a:t>
            </a:r>
          </a:p>
          <a:p>
            <a:pPr lvl="0"/>
            <a:fld id="{E3A33AA5-31DB-4359-95DE-743B60EF7B4E}" type="datetime2">
              <a:rPr lang="en-US" altLang="zh-CN" noProof="0" smtClean="0"/>
              <a:t>Tuesday, January 24, 2017</a:t>
            </a:fld>
            <a:endParaRPr lang="zh-CN" altLang="en-US" noProof="0" dirty="0"/>
          </a:p>
        </p:txBody>
      </p:sp>
      <p:sp>
        <p:nvSpPr>
          <p:cNvPr id="33" name="Oval 49"/>
          <p:cNvSpPr>
            <a:spLocks noChangeArrowheads="1"/>
          </p:cNvSpPr>
          <p:nvPr userDrawn="1"/>
        </p:nvSpPr>
        <p:spPr bwMode="gray">
          <a:xfrm>
            <a:off x="993775" y="1651000"/>
            <a:ext cx="3490913" cy="362902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4" name="Oval 50"/>
          <p:cNvSpPr>
            <a:spLocks noChangeArrowheads="1"/>
          </p:cNvSpPr>
          <p:nvPr userDrawn="1"/>
        </p:nvSpPr>
        <p:spPr bwMode="gray">
          <a:xfrm>
            <a:off x="1276350" y="277813"/>
            <a:ext cx="900113" cy="90011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5" name="Oval 44"/>
          <p:cNvSpPr>
            <a:spLocks noChangeArrowheads="1"/>
          </p:cNvSpPr>
          <p:nvPr userDrawn="1"/>
        </p:nvSpPr>
        <p:spPr bwMode="gray">
          <a:xfrm>
            <a:off x="3856038" y="3500438"/>
            <a:ext cx="1582737" cy="1582737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6" name="Oval 51"/>
          <p:cNvSpPr>
            <a:spLocks noChangeArrowheads="1"/>
          </p:cNvSpPr>
          <p:nvPr userDrawn="1"/>
        </p:nvSpPr>
        <p:spPr bwMode="gray">
          <a:xfrm>
            <a:off x="3881438" y="3521075"/>
            <a:ext cx="1533525" cy="154305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7" name="Oval 41"/>
          <p:cNvSpPr>
            <a:spLocks noChangeArrowheads="1"/>
          </p:cNvSpPr>
          <p:nvPr userDrawn="1"/>
        </p:nvSpPr>
        <p:spPr bwMode="gray">
          <a:xfrm>
            <a:off x="323850" y="1268413"/>
            <a:ext cx="1438275" cy="1511300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8" name="Oval 52"/>
          <p:cNvSpPr>
            <a:spLocks noChangeArrowheads="1"/>
          </p:cNvSpPr>
          <p:nvPr userDrawn="1"/>
        </p:nvSpPr>
        <p:spPr bwMode="gray">
          <a:xfrm>
            <a:off x="330200" y="1287463"/>
            <a:ext cx="1419225" cy="146208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pic>
        <p:nvPicPr>
          <p:cNvPr id="39" name="Picture 11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9899"/>
            <a:ext cx="4978640" cy="69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09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4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6"/>
          <p:cNvSpPr>
            <a:spLocks noChangeArrowheads="1"/>
          </p:cNvSpPr>
          <p:nvPr userDrawn="1"/>
        </p:nvSpPr>
        <p:spPr bwMode="gray">
          <a:xfrm>
            <a:off x="-1" y="549275"/>
            <a:ext cx="12192001" cy="86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1389310" y="6323733"/>
            <a:ext cx="536359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9C60500-E164-45A2-8EA2-8D6CF0F89E2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Oval 107"/>
          <p:cNvSpPr>
            <a:spLocks noChangeArrowheads="1"/>
          </p:cNvSpPr>
          <p:nvPr userDrawn="1"/>
        </p:nvSpPr>
        <p:spPr bwMode="gray">
          <a:xfrm>
            <a:off x="1005043" y="36546"/>
            <a:ext cx="1153583" cy="11895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5" name="Oval 108"/>
          <p:cNvSpPr>
            <a:spLocks noChangeArrowheads="1"/>
          </p:cNvSpPr>
          <p:nvPr userDrawn="1"/>
        </p:nvSpPr>
        <p:spPr bwMode="gray">
          <a:xfrm>
            <a:off x="11021901" y="28577"/>
            <a:ext cx="1054100" cy="11070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6" name="Oval 111"/>
          <p:cNvSpPr>
            <a:spLocks noChangeArrowheads="1"/>
          </p:cNvSpPr>
          <p:nvPr userDrawn="1"/>
        </p:nvSpPr>
        <p:spPr bwMode="gray">
          <a:xfrm>
            <a:off x="1022505" y="54008"/>
            <a:ext cx="1104900" cy="1143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7" name="Oval 109"/>
          <p:cNvSpPr>
            <a:spLocks noChangeArrowheads="1"/>
          </p:cNvSpPr>
          <p:nvPr userDrawn="1"/>
        </p:nvSpPr>
        <p:spPr bwMode="gray">
          <a:xfrm>
            <a:off x="68418" y="311183"/>
            <a:ext cx="1536701" cy="163195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8" name="Oval 112"/>
          <p:cNvSpPr>
            <a:spLocks noChangeArrowheads="1"/>
          </p:cNvSpPr>
          <p:nvPr userDrawn="1"/>
        </p:nvSpPr>
        <p:spPr bwMode="gray">
          <a:xfrm>
            <a:off x="11040951" y="46038"/>
            <a:ext cx="1009650" cy="1060451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6176546"/>
            <a:ext cx="686753" cy="6595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9" y="6176547"/>
            <a:ext cx="721605" cy="625260"/>
          </a:xfrm>
          <a:prstGeom prst="rect">
            <a:avLst/>
          </a:prstGeom>
        </p:spPr>
      </p:pic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951735"/>
            <a:ext cx="10515600" cy="422522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提纲 </a:t>
            </a:r>
            <a:r>
              <a:rPr lang="en-US" altLang="zh-CN" dirty="0"/>
              <a:t>list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 hasCustomPrompt="1"/>
          </p:nvPr>
        </p:nvSpPr>
        <p:spPr>
          <a:xfrm>
            <a:off x="1795780" y="442875"/>
            <a:ext cx="9593530" cy="10648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节标题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83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8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6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5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8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0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7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239000" y="63696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38600" y="63607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98FDF-2095-4C29-A65F-6B2621EE99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13238-020-00724-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238-020-00724-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hyperlink" Target="https://mp.weixin.qq.com/s/3XFmRe4l2uZrHZexx0Ou-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-gXoRIy6ZuEmHH6txH8tx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r-gut.cn/talks/s/643abe7f702641f5ba9fd1cb4a6d4a3f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https://mp.weixin.qq.com/s/Jc0zoOFm4reTWVJBBOBTQg" TargetMode="External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Jc0zoOFm4reTWVJBBOBTQ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ove.com/methods-collections/426/analysis-visualization-methods-for-amplicon-metagenomic-data" TargetMode="Externa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cbeLDj4Q-Zsu7jjyn1iffQ" TargetMode="External"/><Relationship Id="rId5" Type="http://schemas.openxmlformats.org/officeDocument/2006/relationships/hyperlink" Target="https://mp.weixin.qq.com/s/jduceryuQJgxUMnH2-bHPQ" TargetMode="External"/><Relationship Id="rId4" Type="http://schemas.openxmlformats.org/officeDocument/2006/relationships/hyperlink" Target="https://mp.weixin.qq.com/s/zaHjZLZCRcRgOXDgGT-mXg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gif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00576" y="1122363"/>
            <a:ext cx="7177088" cy="2387600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600576" y="4587876"/>
            <a:ext cx="7177088" cy="16557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lvl="0" indent="0" algn="ctr">
              <a:buNone/>
            </a:pP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刘永鑫 </a:t>
            </a:r>
            <a:endParaRPr lang="en-US" altLang="zh-CN" noProof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中国科学院遗传与发育生物学研究所 工程师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宏基因组公众号 创始人兼主编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17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677E40-0948-4ACC-A0C9-AE2C1BB29A5A}"/>
              </a:ext>
            </a:extLst>
          </p:cNvPr>
          <p:cNvSpPr/>
          <p:nvPr/>
        </p:nvSpPr>
        <p:spPr>
          <a:xfrm>
            <a:off x="6230249" y="3402588"/>
            <a:ext cx="4171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CGM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第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99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期在线沙龙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55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E7FEE13-68D7-4B4C-8D74-A55D583D7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098" y="3842747"/>
            <a:ext cx="8541092" cy="17213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4D5220-872A-4FB3-A7F1-8AD32DF85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012" y="1543580"/>
            <a:ext cx="8524761" cy="1852105"/>
          </a:xfrm>
          <a:prstGeom prst="rect">
            <a:avLst/>
          </a:prstGeom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10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1" y="1990642"/>
            <a:ext cx="3308637" cy="1064518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参与主流微生物组分析平台开发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09" y="4013114"/>
            <a:ext cx="2597129" cy="11837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17042" y="5799382"/>
            <a:ext cx="72635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实现了可重复、可交互和可扩展的微生物组分析平台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cs typeface="+mn-ea"/>
                <a:sym typeface="+mn-lt"/>
              </a:rPr>
              <a:t>今年</a:t>
            </a:r>
            <a:r>
              <a:rPr lang="en-US" altLang="zh-CN" sz="2400" dirty="0">
                <a:cs typeface="+mn-ea"/>
                <a:sym typeface="+mn-lt"/>
              </a:rPr>
              <a:t>8</a:t>
            </a:r>
            <a:r>
              <a:rPr lang="zh-CN" altLang="en-US" sz="2400" dirty="0">
                <a:cs typeface="+mn-ea"/>
                <a:sym typeface="+mn-lt"/>
              </a:rPr>
              <a:t>月发表于</a:t>
            </a:r>
            <a:r>
              <a:rPr lang="en-US" altLang="zh-CN" sz="2400" b="1" i="1" dirty="0">
                <a:cs typeface="+mn-ea"/>
                <a:sym typeface="+mn-lt"/>
              </a:rPr>
              <a:t>Nature Biotechnology </a:t>
            </a:r>
            <a:r>
              <a:rPr lang="zh-CN" altLang="en-US" sz="2400" dirty="0">
                <a:cs typeface="+mn-ea"/>
                <a:sym typeface="+mn-lt"/>
              </a:rPr>
              <a:t>杂志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485640" y="3055160"/>
            <a:ext cx="1492422" cy="28953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45692" y="5328841"/>
            <a:ext cx="1094757" cy="2739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15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AB2C6D3-1194-4DDE-A2C5-6EC226C2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CD221D7-202A-4EF2-B0FC-96FF534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植物扩增子定量方法开法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15F38-1102-4F0E-9BFE-0AB64B001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969" y="1587200"/>
            <a:ext cx="7075900" cy="46534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3CE6BE-F57B-4EC2-91D6-5AEF3084CCCD}"/>
              </a:ext>
            </a:extLst>
          </p:cNvPr>
          <p:cNvSpPr/>
          <p:nvPr/>
        </p:nvSpPr>
        <p:spPr>
          <a:xfrm>
            <a:off x="1615108" y="6240679"/>
            <a:ext cx="9828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Xiaoxuan</a:t>
            </a:r>
            <a:r>
              <a:rPr lang="en-US" altLang="zh-CN" sz="1200" dirty="0"/>
              <a:t> Guo, </a:t>
            </a:r>
            <a:r>
              <a:rPr lang="en-US" altLang="zh-CN" sz="1200" dirty="0" err="1"/>
              <a:t>Xiaoning</a:t>
            </a:r>
            <a:r>
              <a:rPr lang="en-US" altLang="zh-CN" sz="1200" dirty="0"/>
              <a:t> Zhang, Yuan Qin, </a:t>
            </a:r>
            <a:r>
              <a:rPr lang="en-US" altLang="zh-CN" sz="1200" b="1" dirty="0"/>
              <a:t>Yong-Xin Liu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Jingying</a:t>
            </a:r>
            <a:r>
              <a:rPr lang="en-US" altLang="zh-CN" sz="1200" dirty="0"/>
              <a:t> Zhang, Na Zhang, </a:t>
            </a:r>
            <a:r>
              <a:rPr lang="en-US" altLang="zh-CN" sz="1200" dirty="0" err="1"/>
              <a:t>Kun</a:t>
            </a:r>
            <a:r>
              <a:rPr lang="en-US" altLang="zh-CN" sz="1200" dirty="0"/>
              <a:t> Wu, </a:t>
            </a:r>
            <a:r>
              <a:rPr lang="en-US" altLang="zh-CN" sz="1200" dirty="0" err="1"/>
              <a:t>Baoyuan</a:t>
            </a:r>
            <a:r>
              <a:rPr lang="en-US" altLang="zh-CN" sz="1200" dirty="0"/>
              <a:t> Qu, </a:t>
            </a:r>
            <a:r>
              <a:rPr lang="en-US" altLang="zh-CN" sz="1200" dirty="0" err="1"/>
              <a:t>Zishan</a:t>
            </a:r>
            <a:r>
              <a:rPr lang="en-US" altLang="zh-CN" sz="1200" dirty="0"/>
              <a:t> He, Xin Wang, Xinjian Zhang, Stéphane </a:t>
            </a:r>
            <a:r>
              <a:rPr lang="en-US" altLang="zh-CN" sz="1200" dirty="0" err="1"/>
              <a:t>Hacquard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Xiangdong</a:t>
            </a:r>
            <a:r>
              <a:rPr lang="en-US" altLang="zh-CN" sz="1200" dirty="0"/>
              <a:t> Fu &amp; Yang Bai. Host-associated quantitative abundance profiling reveals the microbial load variation of root microbiome. </a:t>
            </a:r>
            <a:r>
              <a:rPr lang="en-US" altLang="zh-CN" sz="1200" b="1" i="1" dirty="0"/>
              <a:t>Plant Communications</a:t>
            </a:r>
            <a:r>
              <a:rPr lang="en-US" altLang="zh-CN" sz="1200" dirty="0"/>
              <a:t>. 2019. doi:10.1016/j.xplc.2019.100003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43F9C3-E22C-4982-8446-EBEFA2E7FAD5}"/>
              </a:ext>
            </a:extLst>
          </p:cNvPr>
          <p:cNvSpPr txBox="1"/>
          <p:nvPr/>
        </p:nvSpPr>
        <p:spPr>
          <a:xfrm>
            <a:off x="462170" y="2395330"/>
            <a:ext cx="38365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解决植物扩增子分析中只有相对丰度的问题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实现宿主植物、细菌、真菌三者间的定量，提供了绝对丰度的角度对微生物进行观察和比较</a:t>
            </a:r>
          </a:p>
        </p:txBody>
      </p:sp>
    </p:spTree>
    <p:extLst>
      <p:ext uri="{BB962C8B-B14F-4D97-AF65-F5344CB8AC3E}">
        <p14:creationId xmlns:p14="http://schemas.microsoft.com/office/powerpoint/2010/main" val="206186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044FB93-3555-4265-A708-D37C2EF6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62458-1AD9-4C1F-9F08-4533E6A74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进一步优化和提高方法和软件的易用性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建立我国主导的、有影响力的分析流程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建立微生物组数据库的国内备份、更新站点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原创性方法的开发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737669A-1DAA-4F8D-B9CA-38034CC5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下一步工作重点</a:t>
            </a:r>
          </a:p>
        </p:txBody>
      </p:sp>
    </p:spTree>
    <p:extLst>
      <p:ext uri="{BB962C8B-B14F-4D97-AF65-F5344CB8AC3E}">
        <p14:creationId xmlns:p14="http://schemas.microsoft.com/office/powerpoint/2010/main" val="362808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方法优化和开发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合作分析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科学传播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44284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1351177-1F75-434B-9DF6-752CCC35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AB15787-995F-4500-9DD5-DDB72D332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923510"/>
              </p:ext>
            </p:extLst>
          </p:nvPr>
        </p:nvGraphicFramePr>
        <p:xfrm>
          <a:off x="1558786" y="1677713"/>
          <a:ext cx="980849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105">
                  <a:extLst>
                    <a:ext uri="{9D8B030D-6E8A-4147-A177-3AD203B41FA5}">
                      <a16:colId xmlns:a16="http://schemas.microsoft.com/office/drawing/2014/main" val="2833571191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593130111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3360429700"/>
                    </a:ext>
                  </a:extLst>
                </a:gridCol>
                <a:gridCol w="1852581">
                  <a:extLst>
                    <a:ext uri="{9D8B030D-6E8A-4147-A177-3AD203B41FA5}">
                      <a16:colId xmlns:a16="http://schemas.microsoft.com/office/drawing/2014/main" val="2244737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实验生物学家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计算生物学家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合作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79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丰富的实验材料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7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精湛的实验操作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19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强大的背景知识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6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数据分析的思路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方法的测试与比较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分析结果描述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生物学意义解读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r>
                        <a:rPr lang="en-US" altLang="zh-CN" sz="2800" dirty="0">
                          <a:sym typeface="Wingdings 2" panose="05020102010507070707" pitchFamily="18" charset="2"/>
                        </a:rPr>
                        <a:t>+</a:t>
                      </a:r>
                      <a:r>
                        <a:rPr lang="zh-CN" altLang="en-US" sz="28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643001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FB0DE90D-34A1-470E-AF03-13766B27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+</a:t>
            </a:r>
            <a:r>
              <a:rPr lang="zh-CN" altLang="en-US" dirty="0"/>
              <a:t>分析</a:t>
            </a:r>
            <a:r>
              <a:rPr lang="en-US" altLang="zh-CN" dirty="0"/>
              <a:t>=1+1&gt;2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B88A5-CFB8-477E-905E-5D54F54648F1}"/>
              </a:ext>
            </a:extLst>
          </p:cNvPr>
          <p:cNvSpPr txBox="1"/>
          <p:nvPr/>
        </p:nvSpPr>
        <p:spPr>
          <a:xfrm>
            <a:off x="2207343" y="6165638"/>
            <a:ext cx="815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实验生物学家与计算生物学家的知识体系优势互补</a:t>
            </a:r>
          </a:p>
        </p:txBody>
      </p:sp>
    </p:spTree>
    <p:extLst>
      <p:ext uri="{BB962C8B-B14F-4D97-AF65-F5344CB8AC3E}">
        <p14:creationId xmlns:p14="http://schemas.microsoft.com/office/powerpoint/2010/main" val="420090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研究手段</a:t>
            </a:r>
          </a:p>
        </p:txBody>
      </p:sp>
      <p:grpSp>
        <p:nvGrpSpPr>
          <p:cNvPr id="6" name="组 2"/>
          <p:cNvGrpSpPr/>
          <p:nvPr/>
        </p:nvGrpSpPr>
        <p:grpSpPr>
          <a:xfrm>
            <a:off x="2165770" y="2447406"/>
            <a:ext cx="1310049" cy="936483"/>
            <a:chOff x="3827461" y="1819466"/>
            <a:chExt cx="1604531" cy="1048568"/>
          </a:xfrm>
        </p:grpSpPr>
        <p:pic>
          <p:nvPicPr>
            <p:cNvPr id="28" name="Picture 8" descr="Dna Clip 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660670">
              <a:off x="4244000" y="1789554"/>
              <a:ext cx="771454" cy="973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图片 37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461" y="1824917"/>
              <a:ext cx="1604531" cy="702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8" descr="Dna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860" y="1819466"/>
              <a:ext cx="818144" cy="1048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909" y="2401783"/>
            <a:ext cx="4033599" cy="986794"/>
          </a:xfrm>
          <a:prstGeom prst="rect">
            <a:avLst/>
          </a:prstGeom>
        </p:spPr>
      </p:pic>
      <p:cxnSp>
        <p:nvCxnSpPr>
          <p:cNvPr id="8" name="直线箭头连接符 8"/>
          <p:cNvCxnSpPr/>
          <p:nvPr/>
        </p:nvCxnSpPr>
        <p:spPr>
          <a:xfrm>
            <a:off x="1670148" y="2891309"/>
            <a:ext cx="334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1473" y="209539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样本采集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47033" y="2092502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cs typeface="+mn-ea"/>
                <a:sym typeface="+mn-lt"/>
              </a:rPr>
              <a:t>DNA</a:t>
            </a:r>
            <a:r>
              <a:rPr kumimoji="1" lang="zh-CN" altLang="en-US" sz="1400" dirty="0">
                <a:cs typeface="+mn-ea"/>
                <a:sym typeface="+mn-lt"/>
              </a:rPr>
              <a:t>提取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68359" y="20980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文库制备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95361" y="209070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高通量测序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573472" y="21018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数据分析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05" y="2460314"/>
            <a:ext cx="1189144" cy="900304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9287326" y="1516260"/>
            <a:ext cx="194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③</a:t>
            </a:r>
            <a:r>
              <a:rPr lang="zh-CN" altLang="en-US" sz="2400" dirty="0">
                <a:cs typeface="+mn-ea"/>
                <a:sym typeface="+mn-lt"/>
              </a:rPr>
              <a:t>功能验证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320104" y="1511234"/>
            <a:ext cx="192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①</a:t>
            </a:r>
            <a:r>
              <a:rPr lang="zh-CN" altLang="en-US" sz="2400" dirty="0">
                <a:cs typeface="+mn-ea"/>
                <a:sym typeface="+mn-lt"/>
              </a:rPr>
              <a:t>实验数据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329583" y="3700997"/>
            <a:ext cx="7491874" cy="2181674"/>
            <a:chOff x="299103" y="3815258"/>
            <a:chExt cx="7491874" cy="218167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103" y="4317807"/>
              <a:ext cx="1586480" cy="16791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45406" y="4379654"/>
              <a:ext cx="777686" cy="15257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43823" y="4355302"/>
              <a:ext cx="673038" cy="40993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784711" y="4952151"/>
              <a:ext cx="1079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cs typeface="+mn-ea"/>
                  <a:sym typeface="+mn-lt"/>
                </a:rPr>
                <a:t>Reads</a:t>
              </a:r>
              <a:r>
                <a:rPr kumimoji="1" lang="zh-CN" altLang="en-US" sz="1400" dirty="0">
                  <a:cs typeface="+mn-ea"/>
                  <a:sym typeface="+mn-lt"/>
                </a:rPr>
                <a:t>拼接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33195" y="4355302"/>
              <a:ext cx="935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cs typeface="+mn-ea"/>
                  <a:sym typeface="+mn-lt"/>
                </a:rPr>
                <a:t>OTU</a:t>
              </a:r>
              <a:r>
                <a:rPr kumimoji="1" lang="zh-CN" altLang="en-US" sz="1400" dirty="0">
                  <a:cs typeface="+mn-ea"/>
                  <a:sym typeface="+mn-lt"/>
                </a:rPr>
                <a:t>聚类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06914" y="4816541"/>
              <a:ext cx="3007053" cy="1122903"/>
            </a:xfrm>
            <a:prstGeom prst="rect">
              <a:avLst/>
            </a:prstGeom>
          </p:spPr>
        </p:pic>
        <p:cxnSp>
          <p:nvCxnSpPr>
            <p:cNvPr id="20" name="直线箭头连接符 24"/>
            <p:cNvCxnSpPr/>
            <p:nvPr/>
          </p:nvCxnSpPr>
          <p:spPr>
            <a:xfrm>
              <a:off x="1837292" y="5332108"/>
              <a:ext cx="9081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7"/>
            <p:cNvCxnSpPr/>
            <p:nvPr/>
          </p:nvCxnSpPr>
          <p:spPr>
            <a:xfrm>
              <a:off x="3630584" y="4701381"/>
              <a:ext cx="5572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9"/>
            <p:cNvCxnSpPr/>
            <p:nvPr/>
          </p:nvCxnSpPr>
          <p:spPr>
            <a:xfrm>
              <a:off x="4884334" y="4782340"/>
              <a:ext cx="0" cy="208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908547" y="444916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cs typeface="+mn-ea"/>
                  <a:sym typeface="+mn-lt"/>
                </a:rPr>
                <a:t>物种注释</a:t>
              </a:r>
            </a:p>
          </p:txBody>
        </p:sp>
        <p:cxnSp>
          <p:nvCxnSpPr>
            <p:cNvPr id="24" name="直线箭头连接符 32"/>
            <p:cNvCxnSpPr/>
            <p:nvPr/>
          </p:nvCxnSpPr>
          <p:spPr>
            <a:xfrm>
              <a:off x="5772130" y="4636747"/>
              <a:ext cx="90892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681058" y="4400782"/>
              <a:ext cx="1109919" cy="13849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Alpha div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PCA</a:t>
              </a:r>
              <a:r>
                <a:rPr kumimoji="1" lang="zh-CN" altLang="en-US" sz="1400" dirty="0">
                  <a:cs typeface="+mn-ea"/>
                  <a:sym typeface="+mn-lt"/>
                </a:rPr>
                <a:t>、</a:t>
              </a:r>
              <a:r>
                <a:rPr kumimoji="1" lang="en-US" altLang="zh-CN" sz="1400" dirty="0">
                  <a:cs typeface="+mn-ea"/>
                  <a:sym typeface="+mn-lt"/>
                </a:rPr>
                <a:t>LDA</a:t>
              </a:r>
            </a:p>
            <a:p>
              <a:pPr>
                <a:lnSpc>
                  <a:spcPct val="150000"/>
                </a:lnSpc>
              </a:pPr>
              <a:r>
                <a:rPr kumimoji="1" lang="zh-CN" altLang="en-US" sz="1400" dirty="0">
                  <a:cs typeface="+mn-ea"/>
                  <a:sym typeface="+mn-lt"/>
                </a:rPr>
                <a:t>差异分析</a:t>
              </a:r>
              <a:endParaRPr kumimoji="1" lang="en-US" altLang="zh-CN" sz="14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701104" y="426936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cs typeface="+mn-ea"/>
                  <a:sym typeface="+mn-lt"/>
                </a:rPr>
                <a:t>数据挖掘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313278" y="3815258"/>
              <a:ext cx="1912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cs typeface="+mn-ea"/>
                  <a:sym typeface="+mn-lt"/>
                </a:rPr>
                <a:t>②</a:t>
              </a:r>
              <a:r>
                <a:rPr lang="zh-CN" altLang="en-US" sz="2400" dirty="0">
                  <a:cs typeface="+mn-ea"/>
                  <a:sym typeface="+mn-lt"/>
                </a:rPr>
                <a:t>数据分析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086603" y="6109095"/>
            <a:ext cx="6391935" cy="501150"/>
            <a:chOff x="3086603" y="6109095"/>
            <a:chExt cx="6391935" cy="501150"/>
          </a:xfrm>
        </p:grpSpPr>
        <p:sp>
          <p:nvSpPr>
            <p:cNvPr id="31" name="文本框 30"/>
            <p:cNvSpPr txBox="1"/>
            <p:nvPr/>
          </p:nvSpPr>
          <p:spPr>
            <a:xfrm>
              <a:off x="5618583" y="6112849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数据分析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86603" y="6109096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实验数据</a:t>
              </a:r>
            </a:p>
          </p:txBody>
        </p:sp>
        <p:sp>
          <p:nvSpPr>
            <p:cNvPr id="34" name="右箭头 33"/>
            <p:cNvSpPr/>
            <p:nvPr/>
          </p:nvSpPr>
          <p:spPr>
            <a:xfrm>
              <a:off x="4614719" y="6266167"/>
              <a:ext cx="904973" cy="256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右箭头 34"/>
            <p:cNvSpPr/>
            <p:nvPr/>
          </p:nvSpPr>
          <p:spPr>
            <a:xfrm>
              <a:off x="7108154" y="6237725"/>
              <a:ext cx="904973" cy="256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5656287" y="6109096"/>
              <a:ext cx="1344708" cy="501149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031524" y="6109095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功能验证</a:t>
              </a:r>
            </a:p>
          </p:txBody>
        </p:sp>
      </p:grpSp>
      <p:grpSp>
        <p:nvGrpSpPr>
          <p:cNvPr id="40" name="Group 47"/>
          <p:cNvGrpSpPr>
            <a:grpSpLocks/>
          </p:cNvGrpSpPr>
          <p:nvPr/>
        </p:nvGrpSpPr>
        <p:grpSpPr bwMode="auto">
          <a:xfrm>
            <a:off x="8663440" y="2090701"/>
            <a:ext cx="3007024" cy="1798638"/>
            <a:chOff x="603146" y="3716429"/>
            <a:chExt cx="4078709" cy="2438400"/>
          </a:xfrm>
        </p:grpSpPr>
        <p:pic>
          <p:nvPicPr>
            <p:cNvPr id="41" name="Picture 48" descr="Schulze-Lefert_fig5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29" t="11063" r="83253" b="80728"/>
            <a:stretch>
              <a:fillRect/>
            </a:stretch>
          </p:blipFill>
          <p:spPr bwMode="auto">
            <a:xfrm>
              <a:off x="603146" y="4512940"/>
              <a:ext cx="1229469" cy="12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9"/>
            <p:cNvSpPr txBox="1">
              <a:spLocks noChangeArrowheads="1"/>
            </p:cNvSpPr>
            <p:nvPr/>
          </p:nvSpPr>
          <p:spPr bwMode="auto">
            <a:xfrm>
              <a:off x="813212" y="3853588"/>
              <a:ext cx="1224567" cy="41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+mn-lt"/>
                  <a:cs typeface="+mn-ea"/>
                  <a:sym typeface="+mn-lt"/>
                </a:rPr>
                <a:t>无菌体系</a:t>
              </a:r>
            </a:p>
          </p:txBody>
        </p:sp>
        <p:sp>
          <p:nvSpPr>
            <p:cNvPr id="43" name="Left Arrow 50"/>
            <p:cNvSpPr/>
            <p:nvPr/>
          </p:nvSpPr>
          <p:spPr>
            <a:xfrm>
              <a:off x="1746536" y="5093813"/>
              <a:ext cx="314378" cy="170021"/>
            </a:xfrm>
            <a:prstGeom prst="lef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Box 51"/>
            <p:cNvSpPr txBox="1">
              <a:spLocks noChangeArrowheads="1"/>
            </p:cNvSpPr>
            <p:nvPr/>
          </p:nvSpPr>
          <p:spPr bwMode="auto">
            <a:xfrm>
              <a:off x="2239677" y="4964143"/>
              <a:ext cx="2442178" cy="41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+mn-lt"/>
                  <a:cs typeface="+mn-ea"/>
                  <a:sym typeface="+mn-lt"/>
                </a:rPr>
                <a:t>人工重组微生物群落</a:t>
              </a:r>
            </a:p>
          </p:txBody>
        </p:sp>
        <p:sp>
          <p:nvSpPr>
            <p:cNvPr id="45" name="Rectangle 52"/>
            <p:cNvSpPr/>
            <p:nvPr/>
          </p:nvSpPr>
          <p:spPr>
            <a:xfrm>
              <a:off x="616066" y="3716429"/>
              <a:ext cx="1666635" cy="2438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6" name="Picture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79" b="52480"/>
          <a:stretch>
            <a:fillRect/>
          </a:stretch>
        </p:blipFill>
        <p:spPr bwMode="auto">
          <a:xfrm>
            <a:off x="8818311" y="4317808"/>
            <a:ext cx="27209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58"/>
          <p:cNvSpPr txBox="1">
            <a:spLocks noChangeArrowheads="1"/>
          </p:cNvSpPr>
          <p:nvPr/>
        </p:nvSpPr>
        <p:spPr bwMode="auto">
          <a:xfrm>
            <a:off x="8794498" y="3993958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+mn-lt"/>
                <a:cs typeface="+mn-ea"/>
                <a:sym typeface="+mn-lt"/>
              </a:rPr>
              <a:t>人工重组菌群</a:t>
            </a:r>
          </a:p>
        </p:txBody>
      </p:sp>
      <p:sp>
        <p:nvSpPr>
          <p:cNvPr id="48" name="TextBox 59"/>
          <p:cNvSpPr txBox="1">
            <a:spLocks noChangeArrowheads="1"/>
          </p:cNvSpPr>
          <p:nvPr/>
        </p:nvSpPr>
        <p:spPr bwMode="auto">
          <a:xfrm>
            <a:off x="10359773" y="3993958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+mn-lt"/>
                <a:cs typeface="+mn-ea"/>
                <a:sym typeface="+mn-lt"/>
              </a:rPr>
              <a:t>无菌对照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35055" y="3746148"/>
            <a:ext cx="7578072" cy="213652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68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12" y="1507687"/>
            <a:ext cx="3199638" cy="4300696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探索水稻全生育期微生物组</a:t>
            </a:r>
          </a:p>
        </p:txBody>
      </p:sp>
      <p:sp>
        <p:nvSpPr>
          <p:cNvPr id="6" name="矩形 5"/>
          <p:cNvSpPr/>
          <p:nvPr/>
        </p:nvSpPr>
        <p:spPr>
          <a:xfrm>
            <a:off x="1633297" y="6233742"/>
            <a:ext cx="9918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Zhang#, Na Zhang#, </a:t>
            </a:r>
            <a:r>
              <a:rPr lang="en-US" altLang="zh-CN" sz="1200" b="1" dirty="0">
                <a:cs typeface="+mn-ea"/>
                <a:sym typeface="+mn-lt"/>
              </a:rPr>
              <a:t>Yong-Xin Liu#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Bin Hu, Yuan Qin, </a:t>
            </a:r>
            <a:r>
              <a:rPr lang="en-US" altLang="zh-CN" sz="1200" dirty="0" err="1">
                <a:cs typeface="+mn-ea"/>
                <a:sym typeface="+mn-lt"/>
              </a:rPr>
              <a:t>Haoran</a:t>
            </a:r>
            <a:r>
              <a:rPr lang="en-US" altLang="zh-CN" sz="1200" dirty="0">
                <a:cs typeface="+mn-ea"/>
                <a:sym typeface="+mn-lt"/>
              </a:rPr>
              <a:t> Xu, Hui Wang,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</a:t>
            </a:r>
            <a:r>
              <a:rPr lang="en-US" altLang="zh-CN" sz="1200" dirty="0" err="1">
                <a:cs typeface="+mn-ea"/>
                <a:sym typeface="+mn-lt"/>
              </a:rPr>
              <a:t>Jingmei</a:t>
            </a:r>
            <a:r>
              <a:rPr lang="en-US" altLang="zh-CN" sz="1200" dirty="0">
                <a:cs typeface="+mn-ea"/>
                <a:sym typeface="+mn-lt"/>
              </a:rPr>
              <a:t> Qian, Wei Wang, </a:t>
            </a:r>
            <a:r>
              <a:rPr lang="en-US" altLang="zh-CN" sz="1200" dirty="0" err="1">
                <a:cs typeface="+mn-ea"/>
                <a:sym typeface="+mn-lt"/>
              </a:rPr>
              <a:t>Pengfan</a:t>
            </a:r>
            <a:r>
              <a:rPr lang="en-US" altLang="zh-CN" sz="1200" dirty="0">
                <a:cs typeface="+mn-ea"/>
                <a:sym typeface="+mn-lt"/>
              </a:rPr>
              <a:t> Zhang, Tao </a:t>
            </a:r>
            <a:r>
              <a:rPr lang="en-US" altLang="zh-CN" sz="1200" dirty="0" err="1">
                <a:cs typeface="+mn-ea"/>
                <a:sym typeface="+mn-lt"/>
              </a:rPr>
              <a:t>Jin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Chengcai</a:t>
            </a:r>
            <a:r>
              <a:rPr lang="en-US" altLang="zh-CN" sz="1200" dirty="0">
                <a:cs typeface="+mn-ea"/>
                <a:sym typeface="+mn-lt"/>
              </a:rPr>
              <a:t> Chu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 &amp; Yang Bai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. Root microbiota shift in rice correlates with resident time in the field and developmental stage. </a:t>
            </a:r>
            <a:r>
              <a:rPr lang="en-US" altLang="zh-CN" sz="1200" b="1" i="1" dirty="0">
                <a:cs typeface="+mn-ea"/>
                <a:sym typeface="+mn-lt"/>
              </a:rPr>
              <a:t>Science China Life Sciences</a:t>
            </a:r>
            <a:r>
              <a:rPr lang="en-US" altLang="zh-CN" sz="1200" dirty="0">
                <a:cs typeface="+mn-ea"/>
                <a:sym typeface="+mn-lt"/>
              </a:rPr>
              <a:t>. 2018, 61: 613-621. doi:10.1007/s11427-018-9284-4</a:t>
            </a:r>
            <a:endParaRPr lang="zh-CN" altLang="en-US" sz="1200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2" b="96667" l="286" r="97500">
                        <a14:foregroundMark x1="12429" y1="857" x2="286" y2="15810"/>
                        <a14:foregroundMark x1="12857" y1="4571" x2="89500" y2="10667"/>
                        <a14:foregroundMark x1="7286" y1="44000" x2="95357" y2="79619"/>
                        <a14:foregroundMark x1="11786" y1="88000" x2="94786" y2="92190"/>
                        <a14:foregroundMark x1="15571" y1="27905" x2="90714" y2="44476"/>
                        <a14:foregroundMark x1="19143" y1="53524" x2="27571" y2="81333"/>
                        <a14:foregroundMark x1="2500" y1="50857" x2="11714" y2="96667"/>
                        <a14:foregroundMark x1="89000" y1="5048" x2="97500" y2="92381"/>
                        <a14:foregroundMark x1="16571" y1="11524" x2="33714" y2="20952"/>
                        <a14:foregroundMark x1="79357" y1="23333" x2="80357" y2="30000"/>
                        <a14:foregroundMark x1="87143" y1="20952" x2="84214" y2="29905"/>
                        <a14:foregroundMark x1="79643" y1="15333" x2="83857" y2="61429"/>
                        <a14:backgroundMark x1="643" y1="13238" x2="9357" y2="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" r="1300" b="17155"/>
          <a:stretch/>
        </p:blipFill>
        <p:spPr>
          <a:xfrm>
            <a:off x="1055908" y="1461181"/>
            <a:ext cx="6887561" cy="43937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16545" y="586441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为农业益生菌的施用时间提供指导和理论基础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2656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37304" y="442875"/>
            <a:ext cx="9593530" cy="106481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解析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根系微生物组在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氮利用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的作用</a:t>
            </a:r>
          </a:p>
        </p:txBody>
      </p:sp>
      <p:sp>
        <p:nvSpPr>
          <p:cNvPr id="6" name="矩形 5"/>
          <p:cNvSpPr/>
          <p:nvPr/>
        </p:nvSpPr>
        <p:spPr>
          <a:xfrm>
            <a:off x="1536492" y="6193614"/>
            <a:ext cx="10655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Zhang#, </a:t>
            </a:r>
            <a:r>
              <a:rPr lang="en-US" altLang="zh-CN" sz="1200" b="1" dirty="0">
                <a:cs typeface="+mn-ea"/>
                <a:sym typeface="+mn-lt"/>
              </a:rPr>
              <a:t>Yong-Xin Liu#</a:t>
            </a:r>
            <a:r>
              <a:rPr lang="en-US" altLang="zh-CN" sz="1200" dirty="0">
                <a:cs typeface="+mn-ea"/>
                <a:sym typeface="+mn-lt"/>
              </a:rPr>
              <a:t>, Na Zhang#, Bin Hu#, Tao </a:t>
            </a:r>
            <a:r>
              <a:rPr lang="en-US" altLang="zh-CN" sz="1200" dirty="0" err="1">
                <a:cs typeface="+mn-ea"/>
                <a:sym typeface="+mn-lt"/>
              </a:rPr>
              <a:t>Jin</a:t>
            </a:r>
            <a:r>
              <a:rPr lang="en-US" altLang="zh-CN" sz="1200" dirty="0">
                <a:cs typeface="+mn-ea"/>
                <a:sym typeface="+mn-lt"/>
              </a:rPr>
              <a:t>#, </a:t>
            </a:r>
            <a:r>
              <a:rPr lang="en-US" altLang="zh-CN" sz="1200" dirty="0" err="1">
                <a:cs typeface="+mn-ea"/>
                <a:sym typeface="+mn-lt"/>
              </a:rPr>
              <a:t>Haoran</a:t>
            </a:r>
            <a:r>
              <a:rPr lang="en-US" altLang="zh-CN" sz="1200" dirty="0">
                <a:cs typeface="+mn-ea"/>
                <a:sym typeface="+mn-lt"/>
              </a:rPr>
              <a:t> Xu, Yuan Qin, </a:t>
            </a:r>
            <a:r>
              <a:rPr lang="en-US" altLang="zh-CN" sz="1200" dirty="0" err="1">
                <a:cs typeface="+mn-ea"/>
                <a:sym typeface="+mn-lt"/>
              </a:rPr>
              <a:t>Pengxu</a:t>
            </a:r>
            <a:r>
              <a:rPr lang="en-US" altLang="zh-CN" sz="1200" dirty="0">
                <a:cs typeface="+mn-ea"/>
                <a:sym typeface="+mn-lt"/>
              </a:rPr>
              <a:t> Yan,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Jing Hui, </a:t>
            </a:r>
            <a:r>
              <a:rPr lang="en-US" altLang="zh-CN" sz="1200" dirty="0" err="1">
                <a:cs typeface="+mn-ea"/>
                <a:sym typeface="+mn-lt"/>
              </a:rPr>
              <a:t>Shouyun</a:t>
            </a:r>
            <a:r>
              <a:rPr lang="en-US" altLang="zh-CN" sz="1200" dirty="0">
                <a:cs typeface="+mn-ea"/>
                <a:sym typeface="+mn-lt"/>
              </a:rPr>
              <a:t> Cao, Xin Wang, Chao Wang, Hui Wang, </a:t>
            </a:r>
            <a:r>
              <a:rPr lang="en-US" altLang="zh-CN" sz="1200" dirty="0" err="1">
                <a:cs typeface="+mn-ea"/>
                <a:sym typeface="+mn-lt"/>
              </a:rPr>
              <a:t>Baoyuan</a:t>
            </a:r>
            <a:r>
              <a:rPr lang="en-US" altLang="zh-CN" sz="1200" dirty="0">
                <a:cs typeface="+mn-ea"/>
                <a:sym typeface="+mn-lt"/>
              </a:rPr>
              <a:t> Qu, </a:t>
            </a:r>
            <a:r>
              <a:rPr lang="en-US" altLang="zh-CN" sz="1200" dirty="0" err="1">
                <a:cs typeface="+mn-ea"/>
                <a:sym typeface="+mn-lt"/>
              </a:rPr>
              <a:t>Guangyi</a:t>
            </a:r>
            <a:r>
              <a:rPr lang="en-US" altLang="zh-CN" sz="1200" dirty="0">
                <a:cs typeface="+mn-ea"/>
                <a:sym typeface="+mn-lt"/>
              </a:rPr>
              <a:t> Fan, </a:t>
            </a:r>
            <a:r>
              <a:rPr lang="en-US" altLang="zh-CN" sz="1200" dirty="0" err="1">
                <a:cs typeface="+mn-ea"/>
                <a:sym typeface="+mn-lt"/>
              </a:rPr>
              <a:t>Lixing</a:t>
            </a:r>
            <a:r>
              <a:rPr lang="en-US" altLang="zh-CN" sz="1200" dirty="0">
                <a:cs typeface="+mn-ea"/>
                <a:sym typeface="+mn-lt"/>
              </a:rPr>
              <a:t> Yuan, Ruben Garrido-Oter, </a:t>
            </a:r>
            <a:r>
              <a:rPr lang="en-US" altLang="zh-CN" sz="1200" dirty="0" err="1">
                <a:cs typeface="+mn-ea"/>
                <a:sym typeface="+mn-lt"/>
              </a:rPr>
              <a:t>Chengcai</a:t>
            </a:r>
            <a:r>
              <a:rPr lang="en-US" altLang="zh-CN" sz="1200" dirty="0">
                <a:cs typeface="+mn-ea"/>
                <a:sym typeface="+mn-lt"/>
              </a:rPr>
              <a:t> Chu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 &amp; Yang Bai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. NRT1.1B is associated with root microbiota composition and nitrogen use in field-grown rice. </a:t>
            </a:r>
            <a:r>
              <a:rPr lang="en-US" altLang="zh-CN" sz="1200" b="1" i="1" dirty="0">
                <a:cs typeface="+mn-ea"/>
                <a:sym typeface="+mn-lt"/>
              </a:rPr>
              <a:t>Nature Biotechnology</a:t>
            </a:r>
            <a:r>
              <a:rPr lang="en-US" altLang="zh-CN" sz="1200" dirty="0">
                <a:cs typeface="+mn-ea"/>
                <a:sym typeface="+mn-lt"/>
              </a:rPr>
              <a:t>. 2019, 37: 676-684. doi:10.1038/s41587-019-0104-4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60331" y="568490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为农业益生菌在氮肥高效利用中的应用提供了理论和材料基础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A8BFCEF2-79A0-4267-AB48-7720DB43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62" y="1667146"/>
            <a:ext cx="2857500" cy="3800475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F2D72E-8B17-4718-B225-EC84CAFC0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74" y="2530903"/>
            <a:ext cx="4189268" cy="27452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FB2DFE-0C9C-4570-800C-11635E9A8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618" y="2542747"/>
            <a:ext cx="4142060" cy="302753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7607EDC-0D60-4424-8250-965E9DEF15AD}"/>
              </a:ext>
            </a:extLst>
          </p:cNvPr>
          <p:cNvSpPr txBox="1"/>
          <p:nvPr/>
        </p:nvSpPr>
        <p:spPr>
          <a:xfrm>
            <a:off x="91150" y="2020708"/>
            <a:ext cx="4604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籼粳稻根系形成不同的微生物组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8766E6-F206-49E1-9757-B6F695779A26}"/>
              </a:ext>
            </a:extLst>
          </p:cNvPr>
          <p:cNvSpPr txBox="1"/>
          <p:nvPr/>
        </p:nvSpPr>
        <p:spPr>
          <a:xfrm>
            <a:off x="4874190" y="1654175"/>
            <a:ext cx="367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籼稻比粳稻富集更多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cs typeface="+mn-ea"/>
                <a:sym typeface="+mn-lt"/>
              </a:rPr>
              <a:t>氮循环相关细菌</a:t>
            </a:r>
          </a:p>
        </p:txBody>
      </p:sp>
    </p:spTree>
    <p:extLst>
      <p:ext uri="{BB962C8B-B14F-4D97-AF65-F5344CB8AC3E}">
        <p14:creationId xmlns:p14="http://schemas.microsoft.com/office/powerpoint/2010/main" val="100543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18</a:t>
            </a:fld>
            <a:endParaRPr lang="zh-CN" altLang="en-US" i="1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40264" y="442875"/>
            <a:ext cx="9749046" cy="106481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植物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萜类化合物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对微生物组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的调控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5415" y="5687175"/>
            <a:ext cx="9298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二半萜和三萜类化合物塑造拟南芥根系特异的微生物组结构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0E4BC4-4CB1-43AB-929D-EB2DE0FA2A0A}"/>
              </a:ext>
            </a:extLst>
          </p:cNvPr>
          <p:cNvSpPr txBox="1"/>
          <p:nvPr/>
        </p:nvSpPr>
        <p:spPr>
          <a:xfrm>
            <a:off x="1594429" y="6273225"/>
            <a:ext cx="963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cs typeface="+mn-ea"/>
                <a:sym typeface="+mn-lt"/>
              </a:rPr>
              <a:t>Ancheng</a:t>
            </a:r>
            <a:r>
              <a:rPr lang="en-US" altLang="zh-CN" sz="1600" dirty="0">
                <a:cs typeface="+mn-ea"/>
                <a:sym typeface="+mn-lt"/>
              </a:rPr>
              <a:t> C. Huang, Ting Jiang, </a:t>
            </a:r>
            <a:r>
              <a:rPr lang="en-US" altLang="zh-CN" sz="1600" b="1" dirty="0">
                <a:cs typeface="+mn-ea"/>
                <a:sym typeface="+mn-lt"/>
              </a:rPr>
              <a:t>Yong-Xin Liu</a:t>
            </a:r>
            <a:r>
              <a:rPr lang="en-US" altLang="zh-CN" sz="1600" dirty="0">
                <a:cs typeface="+mn-ea"/>
                <a:sym typeface="+mn-lt"/>
              </a:rPr>
              <a:t>, et. al. </a:t>
            </a:r>
            <a:r>
              <a:rPr lang="en-US" altLang="zh-CN" sz="1600" b="1" i="1" dirty="0">
                <a:cs typeface="+mn-ea"/>
                <a:sym typeface="+mn-lt"/>
              </a:rPr>
              <a:t>Science</a:t>
            </a:r>
            <a:r>
              <a:rPr lang="en-US" altLang="zh-CN" sz="1600" dirty="0">
                <a:cs typeface="+mn-ea"/>
                <a:sym typeface="+mn-lt"/>
              </a:rPr>
              <a:t>. 2019, 364: eaau6389. </a:t>
            </a:r>
          </a:p>
          <a:p>
            <a:r>
              <a:rPr lang="en-US" altLang="zh-CN" sz="1600" dirty="0" err="1">
                <a:cs typeface="+mn-ea"/>
                <a:sym typeface="+mn-lt"/>
              </a:rPr>
              <a:t>Qingwen</a:t>
            </a:r>
            <a:r>
              <a:rPr lang="en-US" altLang="zh-CN" sz="1600" dirty="0">
                <a:cs typeface="+mn-ea"/>
                <a:sym typeface="+mn-lt"/>
              </a:rPr>
              <a:t> Chen, Ting Jiang, </a:t>
            </a:r>
            <a:r>
              <a:rPr lang="en-US" altLang="zh-CN" sz="1600" b="1" dirty="0">
                <a:cs typeface="+mn-ea"/>
                <a:sym typeface="+mn-lt"/>
              </a:rPr>
              <a:t>Yong-Xin Liu</a:t>
            </a:r>
            <a:r>
              <a:rPr lang="en-US" altLang="zh-CN" sz="1600" dirty="0">
                <a:cs typeface="+mn-ea"/>
                <a:sym typeface="+mn-lt"/>
              </a:rPr>
              <a:t>, et. al. </a:t>
            </a:r>
            <a:r>
              <a:rPr lang="en-US" altLang="zh-CN" sz="1600" b="1" i="1" dirty="0">
                <a:cs typeface="+mn-ea"/>
                <a:sym typeface="+mn-lt"/>
              </a:rPr>
              <a:t>Science China Life Sciences</a:t>
            </a:r>
            <a:r>
              <a:rPr lang="en-US" altLang="zh-CN" sz="1600" dirty="0">
                <a:cs typeface="+mn-ea"/>
                <a:sym typeface="+mn-lt"/>
              </a:rPr>
              <a:t>. 2019, 62: 947-958. 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6C8FEAB-9E2B-47F7-B35C-1923BF329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4429" y="1484469"/>
            <a:ext cx="4228907" cy="4225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80CA05-D4AE-42DD-AABB-6319F2C4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43" y="1715361"/>
            <a:ext cx="5234840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53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8AB2AD4-7D39-47A6-84A9-FCA987B3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84C1A-0456-42AE-9E5B-9C2C5B78B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沟通：通常实验和分析人员间缺少了解和沟通，需要课题背景和需求清晰，执行前要多沟通</a:t>
            </a:r>
            <a:endParaRPr lang="en-US" altLang="zh-CN" dirty="0"/>
          </a:p>
          <a:p>
            <a:r>
              <a:rPr lang="zh-CN" altLang="en-US" dirty="0"/>
              <a:t>耐心：真正的合作是几个月到几年的长期磨合，切忌急功近利、无背景基础、公司式标准化分析离生物学规律相差甚远</a:t>
            </a:r>
            <a:endParaRPr lang="en-US" altLang="zh-CN" dirty="0"/>
          </a:p>
          <a:p>
            <a:r>
              <a:rPr lang="zh-CN" altLang="en-US" dirty="0"/>
              <a:t>利益：不同评价体系对共同作者认可程度不同，根据规则设定目标并根据最终贡献谈好利益分配问题</a:t>
            </a:r>
            <a:endParaRPr lang="en-US" altLang="zh-CN" dirty="0"/>
          </a:p>
          <a:p>
            <a:r>
              <a:rPr lang="zh-CN" altLang="en-US" dirty="0"/>
              <a:t>舍得：有舍才有得，否则很能开展合作实现优势互补，达到突破自己的天花板，冲击国际领先或开创交叉新领域的目标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01D52F3-809E-4B3C-8490-17A908F4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开展合作的主要问题和对策</a:t>
            </a:r>
          </a:p>
        </p:txBody>
      </p:sp>
    </p:spTree>
    <p:extLst>
      <p:ext uri="{BB962C8B-B14F-4D97-AF65-F5344CB8AC3E}">
        <p14:creationId xmlns:p14="http://schemas.microsoft.com/office/powerpoint/2010/main" val="383379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2004-2008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东北农业大学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学士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2008-2011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东北农业大学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硕士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作物遗传育种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2011-2014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博士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生物信息学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2014-2016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博士后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遗传学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2016-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中科院遗传发育所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工程师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微生物组分析</a:t>
            </a: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个人简介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62" y="4614781"/>
            <a:ext cx="1872208" cy="1777172"/>
          </a:xfrm>
          <a:prstGeom prst="rect">
            <a:avLst/>
          </a:prstGeom>
        </p:spPr>
      </p:pic>
      <p:pic>
        <p:nvPicPr>
          <p:cNvPr id="6" name="图片 5" descr="所徽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11" y="4614781"/>
            <a:ext cx="1777172" cy="17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2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20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方法优化和开发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合作分析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科学传播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07814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2557008-ED75-4675-81E0-BB3BAA97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9D31FD5-D7DC-44F4-A313-04B053E7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cs typeface="+mn-ea"/>
                <a:sym typeface="+mn-lt"/>
              </a:rPr>
              <a:t>微生物组</a:t>
            </a:r>
            <a:r>
              <a:rPr lang="zh-CN" altLang="en-US" dirty="0">
                <a:cs typeface="+mn-ea"/>
                <a:sym typeface="+mn-lt"/>
              </a:rPr>
              <a:t>数据分析和可视化</a:t>
            </a:r>
            <a:endParaRPr lang="zh-CN" altLang="en-US" dirty="0"/>
          </a:p>
        </p:txBody>
      </p:sp>
      <p:pic>
        <p:nvPicPr>
          <p:cNvPr id="5" name="内容占位符 52">
            <a:extLst>
              <a:ext uri="{FF2B5EF4-FFF2-40B4-BE49-F238E27FC236}">
                <a16:creationId xmlns:a16="http://schemas.microsoft.com/office/drawing/2014/main" id="{295459AD-207D-416C-90C2-0FF4F3A27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9238" y="1447417"/>
            <a:ext cx="9663856" cy="473858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844257-867A-4F6F-9903-84545AB1CA3C}"/>
              </a:ext>
            </a:extLst>
          </p:cNvPr>
          <p:cNvSpPr/>
          <p:nvPr/>
        </p:nvSpPr>
        <p:spPr>
          <a:xfrm>
            <a:off x="2347487" y="6396335"/>
            <a:ext cx="9041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4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</a:t>
            </a:r>
          </a:p>
        </p:txBody>
      </p:sp>
    </p:spTree>
    <p:extLst>
      <p:ext uri="{BB962C8B-B14F-4D97-AF65-F5344CB8AC3E}">
        <p14:creationId xmlns:p14="http://schemas.microsoft.com/office/powerpoint/2010/main" val="1527391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879E7A-7689-42C1-8008-FBB1025C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22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0592041-8E8E-41ED-906D-E112820827AE}"/>
              </a:ext>
            </a:extLst>
          </p:cNvPr>
          <p:cNvSpPr/>
          <p:nvPr/>
        </p:nvSpPr>
        <p:spPr>
          <a:xfrm>
            <a:off x="2427949" y="6316962"/>
            <a:ext cx="9041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3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24F3C6-459B-4F34-8326-4D85E1C4F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42" y="46013"/>
            <a:ext cx="7359264" cy="6319219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AA272A-1FD5-479E-894B-28D46A531A73}"/>
              </a:ext>
            </a:extLst>
          </p:cNvPr>
          <p:cNvSpPr txBox="1"/>
          <p:nvPr/>
        </p:nvSpPr>
        <p:spPr>
          <a:xfrm>
            <a:off x="351694" y="2736502"/>
            <a:ext cx="3185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基于特征表的常见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统计分析方法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可视化样式</a:t>
            </a:r>
          </a:p>
        </p:txBody>
      </p:sp>
    </p:spTree>
    <p:extLst>
      <p:ext uri="{BB962C8B-B14F-4D97-AF65-F5344CB8AC3E}">
        <p14:creationId xmlns:p14="http://schemas.microsoft.com/office/powerpoint/2010/main" val="1892738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2BAA3C0-73EB-4084-9B44-EB9E3714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8AC0D-48AC-47BA-BA5B-1509005E9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负责撰写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《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遗传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》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杂志所庆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60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周年专刊特邀综述一篇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0405C3C-0256-420E-8979-19E5F5314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微生物组领域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研究方法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综述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中文版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5F028B-D2D3-4045-BB12-DCB2A5052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77" y="2441017"/>
            <a:ext cx="2764327" cy="37359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D6A32D2-1AF4-44B1-9B67-5F4078330BF9}"/>
              </a:ext>
            </a:extLst>
          </p:cNvPr>
          <p:cNvSpPr/>
          <p:nvPr/>
        </p:nvSpPr>
        <p:spPr>
          <a:xfrm>
            <a:off x="3679610" y="6330138"/>
            <a:ext cx="3958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366D6"/>
                </a:solidFill>
                <a:latin typeface="-apple-system"/>
                <a:hlinkClick r:id="rId4"/>
              </a:rPr>
              <a:t>遗传：微生物组数据分析方法与应用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AC1703-555D-476C-9934-78A441851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104" y="2441017"/>
            <a:ext cx="8038644" cy="37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BAB6CF2-0598-488A-9EFD-E974E34E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0BE95-FA6D-4C5F-B210-15E7E2ADC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478299"/>
            <a:ext cx="10515600" cy="93682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zh-CN" altLang="en-US" dirty="0"/>
              <a:t>应邀为微生物组领域</a:t>
            </a:r>
            <a:r>
              <a:rPr lang="zh-CN" altLang="en-US" dirty="0">
                <a:cs typeface="+mn-ea"/>
                <a:sym typeface="+mn-lt"/>
              </a:rPr>
              <a:t>权威杂志</a:t>
            </a:r>
            <a:r>
              <a:rPr lang="en-US" altLang="zh-CN" b="1" i="1" dirty="0">
                <a:cs typeface="+mn-ea"/>
                <a:sym typeface="+mn-lt"/>
              </a:rPr>
              <a:t>Current Opinion in Microbiology</a:t>
            </a:r>
            <a:r>
              <a:rPr lang="zh-CN" altLang="en-US" dirty="0">
                <a:cs typeface="+mn-ea"/>
                <a:sym typeface="+mn-lt"/>
              </a:rPr>
              <a:t>撰写综述</a:t>
            </a:r>
            <a:endParaRPr lang="en-US" altLang="zh-CN" dirty="0">
              <a:cs typeface="+mn-ea"/>
              <a:sym typeface="+mn-lt"/>
            </a:endParaRPr>
          </a:p>
          <a:p>
            <a:pPr marL="0" indent="0" algn="ctr">
              <a:buNone/>
            </a:pPr>
            <a:r>
              <a:rPr lang="zh-CN" altLang="en-US" dirty="0">
                <a:cs typeface="+mn-ea"/>
                <a:sym typeface="+mn-lt"/>
              </a:rPr>
              <a:t>推动研究从描述性阶段向功能研究发展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E81DF8C-36E1-4605-812F-0190DCD9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微生物组功能研究方法综述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52B13A-B5C5-490A-B045-3358369F48AB}"/>
              </a:ext>
            </a:extLst>
          </p:cNvPr>
          <p:cNvSpPr/>
          <p:nvPr/>
        </p:nvSpPr>
        <p:spPr>
          <a:xfrm>
            <a:off x="3763647" y="6506295"/>
            <a:ext cx="5121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3"/>
              </a:rPr>
              <a:t>COM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3"/>
              </a:rPr>
              <a:t>：重组菌群体系在根系微生物组研究中应用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7CA1D-A0E4-4B1C-97A3-1F9E7AD61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55" y="1420727"/>
            <a:ext cx="8938089" cy="40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4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科学传播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83173" y="5895930"/>
            <a:ext cx="6036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阅读量</a:t>
            </a:r>
            <a:r>
              <a:rPr lang="en-US" altLang="zh-CN" sz="2400" dirty="0">
                <a:cs typeface="+mn-ea"/>
                <a:sym typeface="+mn-lt"/>
              </a:rPr>
              <a:t>1400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次，</a:t>
            </a:r>
            <a:r>
              <a:rPr lang="en-US" altLang="zh-CN" sz="2400" dirty="0">
                <a:cs typeface="+mn-ea"/>
                <a:sym typeface="+mn-lt"/>
              </a:rPr>
              <a:t>9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同行订阅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分享经验和技术文章</a:t>
            </a:r>
            <a:r>
              <a:rPr lang="en-US" altLang="zh-CN" dirty="0">
                <a:cs typeface="+mn-ea"/>
                <a:sym typeface="+mn-lt"/>
              </a:rPr>
              <a:t>400</a:t>
            </a:r>
            <a:r>
              <a:rPr lang="zh-CN" altLang="en-US" dirty="0">
                <a:cs typeface="+mn-ea"/>
                <a:sym typeface="+mn-lt"/>
              </a:rPr>
              <a:t>余篇，</a:t>
            </a:r>
            <a:r>
              <a:rPr lang="en-US" altLang="zh-CN" dirty="0">
                <a:cs typeface="+mn-ea"/>
                <a:sym typeface="+mn-lt"/>
              </a:rPr>
              <a:t>50</a:t>
            </a:r>
            <a:r>
              <a:rPr lang="zh-CN" altLang="en-US" dirty="0">
                <a:cs typeface="+mn-ea"/>
                <a:sym typeface="+mn-lt"/>
              </a:rPr>
              <a:t>多位国内外同行参与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1394" y="147761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创立“宏基因组”公众号</a:t>
            </a:r>
            <a:endParaRPr lang="en-US" altLang="zh-CN" sz="2400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1" y="1983366"/>
            <a:ext cx="3577908" cy="3599948"/>
          </a:xfrm>
          <a:prstGeom prst="rect">
            <a:avLst/>
          </a:prstGeom>
        </p:spPr>
      </p:pic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C5DAC118-672F-4A06-B9CD-7773C606B1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25" y="1875662"/>
            <a:ext cx="5374758" cy="41315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91F2AF-816D-41CD-B4CF-315E13128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436" y="2101636"/>
            <a:ext cx="3520373" cy="333749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E140336-4D6D-4719-8373-E9DF23C7F446}"/>
              </a:ext>
            </a:extLst>
          </p:cNvPr>
          <p:cNvSpPr/>
          <p:nvPr/>
        </p:nvSpPr>
        <p:spPr>
          <a:xfrm>
            <a:off x="8645405" y="5864693"/>
            <a:ext cx="3262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受邀参加同行主题演讲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en-US" altLang="zh-CN" sz="800" dirty="0">
                <a:cs typeface="+mn-ea"/>
                <a:sym typeface="+mn-lt"/>
                <a:hlinkClick r:id="rId6"/>
              </a:rPr>
              <a:t>http://www.mr-gut.cn/talks/s/643abe7f702641f5ba9fd1cb4a6d4a3f</a:t>
            </a:r>
            <a:endParaRPr lang="zh-CN" altLang="en-US" sz="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7979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D7579D2-D23F-41E4-8D0F-5C71A01E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6" name="JoVE简介">
            <a:hlinkClick r:id="" action="ppaction://media"/>
            <a:extLst>
              <a:ext uri="{FF2B5EF4-FFF2-40B4-BE49-F238E27FC236}">
                <a16:creationId xmlns:a16="http://schemas.microsoft.com/office/drawing/2014/main" id="{5671CF94-6C93-42F6-AFB8-B53D6D1C42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4503" y="1404236"/>
            <a:ext cx="9208811" cy="4919497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BA688DA-3F6C-48F1-95EF-7E0108A1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JoVE</a:t>
            </a:r>
            <a:r>
              <a:rPr lang="zh-CN" altLang="en-US" dirty="0"/>
              <a:t>微生物组专刊征稿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8E8022-1B22-4007-B95C-023DA711DA8F}"/>
              </a:ext>
            </a:extLst>
          </p:cNvPr>
          <p:cNvSpPr/>
          <p:nvPr/>
        </p:nvSpPr>
        <p:spPr>
          <a:xfrm>
            <a:off x="4019564" y="6415125"/>
            <a:ext cx="514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366D6"/>
                </a:solidFill>
                <a:latin typeface="-apple-system"/>
                <a:hlinkClick r:id="rId6"/>
              </a:rPr>
              <a:t>JoVE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6"/>
              </a:rPr>
              <a:t>微生物组专刊征稿，写方法拍视频教程发</a:t>
            </a:r>
            <a:r>
              <a:rPr lang="en-US" altLang="zh-CN" dirty="0">
                <a:solidFill>
                  <a:srgbClr val="0366D6"/>
                </a:solidFill>
                <a:latin typeface="-apple-system"/>
                <a:hlinkClick r:id="rId6"/>
              </a:rPr>
              <a:t>SCI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235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D7579D2-D23F-41E4-8D0F-5C71A01E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BA688DA-3F6C-48F1-95EF-7E0108A1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JoVE</a:t>
            </a:r>
            <a:r>
              <a:rPr lang="zh-CN" altLang="en-US" dirty="0"/>
              <a:t>微生物组专刊征稿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8E8022-1B22-4007-B95C-023DA711DA8F}"/>
              </a:ext>
            </a:extLst>
          </p:cNvPr>
          <p:cNvSpPr/>
          <p:nvPr/>
        </p:nvSpPr>
        <p:spPr>
          <a:xfrm>
            <a:off x="4019564" y="6415125"/>
            <a:ext cx="514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366D6"/>
                </a:solidFill>
                <a:latin typeface="-apple-system"/>
                <a:hlinkClick r:id="rId3"/>
              </a:rPr>
              <a:t>JoVE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3"/>
              </a:rPr>
              <a:t>微生物组专刊征稿，写方法拍视频教程发</a:t>
            </a:r>
            <a:r>
              <a:rPr lang="en-US" altLang="zh-CN" dirty="0">
                <a:solidFill>
                  <a:srgbClr val="0366D6"/>
                </a:solidFill>
                <a:latin typeface="-apple-system"/>
                <a:hlinkClick r:id="rId3"/>
              </a:rPr>
              <a:t>SCI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DB89D43-573B-427D-ABD7-65047F889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2794" y="1895287"/>
            <a:ext cx="10382467" cy="41654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7C64564-75F8-4882-B998-65F21E98C7EC}"/>
              </a:ext>
            </a:extLst>
          </p:cNvPr>
          <p:cNvSpPr/>
          <p:nvPr/>
        </p:nvSpPr>
        <p:spPr>
          <a:xfrm>
            <a:off x="1380024" y="6022975"/>
            <a:ext cx="10148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5"/>
              </a:rPr>
              <a:t>https://www.jove.com/methods-collections/426/analysis-visualization-methods-for-amplicon-metagenomic-data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7840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602F829-D3D1-435B-81AC-80A6428A1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3"/>
          <a:stretch/>
        </p:blipFill>
        <p:spPr>
          <a:xfrm>
            <a:off x="7836714" y="1507686"/>
            <a:ext cx="3683032" cy="4996971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CA793FD-A364-4957-BE47-0581B81B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4BC2C-3CF0-4232-8AB9-E6BFD6DC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48" y="1965250"/>
            <a:ext cx="3926789" cy="4225228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hlinkClick r:id="rId4"/>
              </a:rPr>
              <a:t>众筹编写</a:t>
            </a:r>
            <a:r>
              <a:rPr lang="en-US" altLang="zh-CN" sz="1800" dirty="0">
                <a:hlinkClick r:id="rId4"/>
              </a:rPr>
              <a:t>《</a:t>
            </a:r>
            <a:r>
              <a:rPr lang="zh-CN" altLang="en-US" sz="1800" dirty="0">
                <a:hlinkClick r:id="rId4"/>
              </a:rPr>
              <a:t>微生物组数据分析与可视化实战</a:t>
            </a:r>
            <a:r>
              <a:rPr lang="en-US" altLang="zh-CN" sz="1800" dirty="0">
                <a:hlinkClick r:id="rId4"/>
              </a:rPr>
              <a:t>》——</a:t>
            </a:r>
            <a:r>
              <a:rPr lang="zh-CN" altLang="en-US" sz="1800" dirty="0">
                <a:hlinkClick r:id="rId4"/>
              </a:rPr>
              <a:t>成为宏基因组学百科全书的创始人</a:t>
            </a:r>
            <a:r>
              <a:rPr lang="en-US" altLang="zh-CN" sz="1800" dirty="0">
                <a:hlinkClick r:id="rId4"/>
              </a:rPr>
              <a:t>(</a:t>
            </a:r>
            <a:r>
              <a:rPr lang="zh-CN" altLang="en-US" sz="1800" dirty="0">
                <a:hlinkClick r:id="rId4"/>
              </a:rPr>
              <a:t>目录</a:t>
            </a:r>
            <a:r>
              <a:rPr lang="en-US" altLang="zh-CN" sz="1800" dirty="0">
                <a:hlinkClick r:id="rId4"/>
              </a:rPr>
              <a:t>)</a:t>
            </a:r>
            <a:endParaRPr lang="zh-CN" altLang="en-US" sz="1800" dirty="0"/>
          </a:p>
          <a:p>
            <a:r>
              <a:rPr lang="zh-CN" altLang="en-US" sz="1800" dirty="0">
                <a:hlinkClick r:id="rId5"/>
              </a:rPr>
              <a:t>编者序：初衷、计划、要求、优势、目标和展望</a:t>
            </a:r>
            <a:endParaRPr lang="zh-CN" altLang="en-US" sz="1800" dirty="0"/>
          </a:p>
          <a:p>
            <a:r>
              <a:rPr lang="zh-CN" altLang="en-US" sz="1800" dirty="0"/>
              <a:t>内容格式要求：背景知识、实例解读、实战代码；帮助同行看得懂文章，会归纳结果和写文章，实现自主分析；</a:t>
            </a:r>
            <a:endParaRPr lang="en-US" altLang="zh-CN" sz="1800" dirty="0"/>
          </a:p>
          <a:p>
            <a:r>
              <a:rPr lang="zh-CN" altLang="en-US" sz="1800" dirty="0"/>
              <a:t>计划：</a:t>
            </a:r>
            <a:r>
              <a:rPr lang="en-US" altLang="zh-CN" sz="1800" dirty="0"/>
              <a:t>1</a:t>
            </a:r>
            <a:r>
              <a:rPr lang="zh-CN" altLang="en-US" sz="1800" dirty="0"/>
              <a:t>年发行中文专著和建立在线百科全书平台，优秀稿件推荐发表中、英文方法期刊；</a:t>
            </a:r>
            <a:r>
              <a:rPr lang="en-US" altLang="zh-CN" sz="1800" dirty="0"/>
              <a:t>2</a:t>
            </a:r>
            <a:r>
              <a:rPr lang="zh-CN" altLang="en-US" sz="1800" dirty="0"/>
              <a:t>年建立我国自主、有影响力的微生物组分析平台；</a:t>
            </a:r>
            <a:r>
              <a:rPr lang="en-US" altLang="zh-CN" sz="1800" dirty="0"/>
              <a:t>3</a:t>
            </a:r>
            <a:r>
              <a:rPr lang="zh-CN" altLang="en-US" sz="1800" dirty="0"/>
              <a:t>年走出去，发表国际有影响力的方法文章和出版外文图书</a:t>
            </a:r>
            <a:endParaRPr lang="en-US" altLang="zh-CN" sz="1800" dirty="0"/>
          </a:p>
          <a:p>
            <a:endParaRPr lang="en-US" altLang="zh-CN" sz="1800" dirty="0">
              <a:hlinkClick r:id="rId6"/>
            </a:endParaRPr>
          </a:p>
          <a:p>
            <a:endParaRPr lang="zh-CN" altLang="en-US" sz="18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1C771B3-B0B6-46AC-97CE-FB0BC50B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5"/>
            <a:ext cx="9452718" cy="106481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《</a:t>
            </a:r>
            <a:r>
              <a:rPr lang="zh-CN" altLang="en-US" sz="3600" dirty="0"/>
              <a:t>微生物组数据分析与可视化实战</a:t>
            </a:r>
            <a:r>
              <a:rPr lang="en-US" altLang="zh-CN" sz="3600" dirty="0"/>
              <a:t>》</a:t>
            </a:r>
            <a:r>
              <a:rPr lang="zh-CN" altLang="en-US" sz="3600" dirty="0"/>
              <a:t>专著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E43E7-10A0-4155-8794-8BB05B7BD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869" y="1509324"/>
            <a:ext cx="3662520" cy="49969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57C475-5B3D-4393-9BAE-26B770A3BCA6}"/>
              </a:ext>
            </a:extLst>
          </p:cNvPr>
          <p:cNvSpPr/>
          <p:nvPr/>
        </p:nvSpPr>
        <p:spPr>
          <a:xfrm>
            <a:off x="3759811" y="6504657"/>
            <a:ext cx="4497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6"/>
              </a:rPr>
              <a:t>211.Alpha</a:t>
            </a:r>
            <a:r>
              <a:rPr lang="zh-CN" altLang="en-US" dirty="0">
                <a:hlinkClick r:id="rId6"/>
              </a:rPr>
              <a:t>多样性箱线图</a:t>
            </a:r>
            <a:r>
              <a:rPr lang="en-US" altLang="zh-CN" dirty="0">
                <a:hlinkClick r:id="rId6"/>
              </a:rPr>
              <a:t>(</a:t>
            </a:r>
            <a:r>
              <a:rPr lang="zh-CN" altLang="en-US" dirty="0">
                <a:hlinkClick r:id="rId6"/>
              </a:rPr>
              <a:t>样章，</a:t>
            </a:r>
            <a:r>
              <a:rPr lang="en-US" altLang="zh-CN" dirty="0">
                <a:hlinkClick r:id="rId6"/>
              </a:rPr>
              <a:t>11</a:t>
            </a:r>
            <a:r>
              <a:rPr lang="zh-CN" altLang="en-US" dirty="0">
                <a:hlinkClick r:id="rId6"/>
              </a:rPr>
              <a:t>图</a:t>
            </a:r>
            <a:r>
              <a:rPr lang="en-US" altLang="zh-CN" dirty="0">
                <a:hlinkClick r:id="rId6"/>
              </a:rPr>
              <a:t>2</a:t>
            </a:r>
            <a:r>
              <a:rPr lang="zh-CN" altLang="en-US" dirty="0">
                <a:hlinkClick r:id="rId6"/>
              </a:rPr>
              <a:t>视频</a:t>
            </a:r>
            <a:r>
              <a:rPr lang="en-US" altLang="zh-CN" dirty="0">
                <a:hlinkClick r:id="rId6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63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9EFF080-3793-4B8B-9992-9428CDE6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D3C8B-27CA-4C15-874C-67B3A37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文章分析描述缺少细节无法重现、文章多如汪洋大海、英文资料不少但缺少系统整理和中文资料、缺少实例和经验分享等问题？</a:t>
            </a:r>
            <a:endParaRPr lang="en-US" altLang="zh-CN" dirty="0"/>
          </a:p>
          <a:p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zh-CN" altLang="en-US" dirty="0"/>
              <a:t>倡导文章分享可重复代码，建立微生物组百科全书中、英文版，提高可信度、国际影响力和信誉；</a:t>
            </a:r>
            <a:endParaRPr lang="en-US" altLang="zh-CN" dirty="0"/>
          </a:p>
          <a:p>
            <a:r>
              <a:rPr lang="zh-CN" altLang="en-US" dirty="0"/>
              <a:t>成果新闻、新媒体综合解读宣传，让同行了解，提高全民科学素养；</a:t>
            </a:r>
            <a:endParaRPr lang="en-US" altLang="zh-CN" dirty="0"/>
          </a:p>
          <a:p>
            <a:r>
              <a:rPr lang="zh-CN" altLang="en-US" dirty="0"/>
              <a:t>翻译或分享较新的前沿资料，进一步总结综述并同步翻译传播；</a:t>
            </a:r>
            <a:endParaRPr lang="en-US" altLang="zh-CN" dirty="0"/>
          </a:p>
          <a:p>
            <a:r>
              <a:rPr lang="zh-CN" altLang="en-US" dirty="0"/>
              <a:t>利用“互联网</a:t>
            </a:r>
            <a:r>
              <a:rPr lang="en-US" altLang="zh-CN" dirty="0"/>
              <a:t>+</a:t>
            </a:r>
            <a:r>
              <a:rPr lang="zh-CN" altLang="en-US" dirty="0"/>
              <a:t>”模式，分析实例、经验总结通过博客让同行检索，公众号推送让别人知道，在线直播和演讲的方式让大家有机学方便学习前沿知识、技术和经验。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D0D33CB-9F8E-4DF9-8800-DC76CBF0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科学传播的问题和解决方案</a:t>
            </a:r>
          </a:p>
        </p:txBody>
      </p:sp>
    </p:spTree>
    <p:extLst>
      <p:ext uri="{BB962C8B-B14F-4D97-AF65-F5344CB8AC3E}">
        <p14:creationId xmlns:p14="http://schemas.microsoft.com/office/powerpoint/2010/main" val="427479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D778ABE-9C83-4E57-A5E8-D523C882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454FB-F594-406A-80DD-3464B82EB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44901"/>
            <a:ext cx="10189831" cy="1377203"/>
          </a:xfrm>
        </p:spPr>
        <p:txBody>
          <a:bodyPr>
            <a:normAutofit fontScale="925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本人合作在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Nature Biotechnology 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等杂志发表论文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25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篇，其中第一作者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含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共同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论文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。应邀在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Protein Cell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b="1" i="1" dirty="0">
                <a:cs typeface="+mn-ea"/>
                <a:sym typeface="+mn-lt"/>
              </a:rPr>
              <a:t>Current Opinion in Microbiology</a:t>
            </a:r>
            <a:r>
              <a:rPr lang="zh-CN" altLang="en-US" b="1" i="1" dirty="0">
                <a:cs typeface="+mn-ea"/>
                <a:sym typeface="+mn-lt"/>
              </a:rPr>
              <a:t>、遗传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等杂志发表方法学综述文章。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6C2B034-0660-4AA0-BF3E-52C31641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942" y="480089"/>
            <a:ext cx="9593530" cy="106481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发表文章情况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61A5BBF-28E9-45D0-90E0-770FB00C0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09148"/>
              </p:ext>
            </p:extLst>
          </p:nvPr>
        </p:nvGraphicFramePr>
        <p:xfrm>
          <a:off x="1393473" y="2782140"/>
          <a:ext cx="10351283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843">
                  <a:extLst>
                    <a:ext uri="{9D8B030D-6E8A-4147-A177-3AD203B41FA5}">
                      <a16:colId xmlns:a16="http://schemas.microsoft.com/office/drawing/2014/main" val="735741040"/>
                    </a:ext>
                  </a:extLst>
                </a:gridCol>
                <a:gridCol w="1104623">
                  <a:extLst>
                    <a:ext uri="{9D8B030D-6E8A-4147-A177-3AD203B41FA5}">
                      <a16:colId xmlns:a16="http://schemas.microsoft.com/office/drawing/2014/main" val="1063882822"/>
                    </a:ext>
                  </a:extLst>
                </a:gridCol>
                <a:gridCol w="3913019">
                  <a:extLst>
                    <a:ext uri="{9D8B030D-6E8A-4147-A177-3AD203B41FA5}">
                      <a16:colId xmlns:a16="http://schemas.microsoft.com/office/drawing/2014/main" val="1928033731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3905907446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896565337"/>
                    </a:ext>
                  </a:extLst>
                </a:gridCol>
                <a:gridCol w="1480438">
                  <a:extLst>
                    <a:ext uri="{9D8B030D-6E8A-4147-A177-3AD203B41FA5}">
                      <a16:colId xmlns:a16="http://schemas.microsoft.com/office/drawing/2014/main" val="4000946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杂志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发表时间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主要贡献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影响因子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引用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kern="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zh-CN" sz="1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2019.6</a:t>
                      </a:r>
                    </a:p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封面文章</a:t>
                      </a:r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发现微生物组在籼粳稻间差异和与氮利用效率的关系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35.7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49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共同一作</a:t>
                      </a: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(2)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8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Science China Life Sciences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2018.6</a:t>
                      </a:r>
                    </a:p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封面文章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挖掘水稻根系微生物组全生育期动态变化规律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3.5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共同一作</a:t>
                      </a: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(3)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1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Protein Cell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微生物组分析方法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7.6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第一兼通讯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0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Current Opinion in Microbiology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植物微生物组研究方法与应用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6.9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72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Science</a:t>
                      </a:r>
                      <a:endParaRPr lang="zh-CN" altLang="en-US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参与解析三萜调控微生物组的规律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41.0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第三作者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95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kern="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zh-CN" sz="1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2019.8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参与微生物组分析软件</a:t>
                      </a: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QIIME 2</a:t>
                      </a:r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的开发与测试、并撰写十万字中文教程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31.8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447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参与作者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808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9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FEC04B5-0763-4B0F-A846-0979CD3FD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5FAC7FA-43E5-4E52-B408-C46BA6671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054850"/>
              </p:ext>
            </p:extLst>
          </p:nvPr>
        </p:nvGraphicFramePr>
        <p:xfrm>
          <a:off x="551404" y="1539240"/>
          <a:ext cx="11089192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105">
                  <a:extLst>
                    <a:ext uri="{9D8B030D-6E8A-4147-A177-3AD203B41FA5}">
                      <a16:colId xmlns:a16="http://schemas.microsoft.com/office/drawing/2014/main" val="3794967992"/>
                    </a:ext>
                  </a:extLst>
                </a:gridCol>
                <a:gridCol w="3119783">
                  <a:extLst>
                    <a:ext uri="{9D8B030D-6E8A-4147-A177-3AD203B41FA5}">
                      <a16:colId xmlns:a16="http://schemas.microsoft.com/office/drawing/2014/main" val="747165446"/>
                    </a:ext>
                  </a:extLst>
                </a:gridCol>
                <a:gridCol w="4843304">
                  <a:extLst>
                    <a:ext uri="{9D8B030D-6E8A-4147-A177-3AD203B41FA5}">
                      <a16:colId xmlns:a16="http://schemas.microsoft.com/office/drawing/2014/main" val="144647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中国微生物组研究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现状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对策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66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方法优化和开发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软件多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易生性差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国内原创少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评估</a:t>
                      </a:r>
                      <a:r>
                        <a:rPr lang="en-US" altLang="zh-CN" sz="2800" dirty="0"/>
                        <a:t>+</a:t>
                      </a:r>
                      <a:r>
                        <a:rPr lang="zh-CN" altLang="en-US" sz="2800" dirty="0"/>
                        <a:t>排名</a:t>
                      </a:r>
                      <a:r>
                        <a:rPr lang="en-US" altLang="zh-CN" sz="2800" dirty="0"/>
                        <a:t>+</a:t>
                      </a:r>
                      <a:r>
                        <a:rPr lang="zh-CN" altLang="en-US" sz="2800" dirty="0"/>
                        <a:t>点评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优化适合非专业人士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与数学、计算机联合开发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13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合作分析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缺少沟通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急功近得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心态定位偏差</a:t>
                      </a:r>
                      <a:endParaRPr lang="en-US" altLang="zh-C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掌握必要的对方知识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实验和分析都是长期科研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换位思考、尊重他人贡献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0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科学传播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中文资料少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成果被埋没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报告讲座少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问题无处问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共享经验和笔记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解读、宣传和后续更新维护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视频直播</a:t>
                      </a:r>
                      <a:r>
                        <a:rPr lang="en-US" altLang="zh-CN" sz="2800" dirty="0"/>
                        <a:t>+</a:t>
                      </a:r>
                      <a:r>
                        <a:rPr lang="zh-CN" altLang="en-US" sz="2800" dirty="0"/>
                        <a:t>永久访问</a:t>
                      </a:r>
                      <a:endParaRPr lang="en-US" altLang="zh-CN" sz="2800" dirty="0"/>
                    </a:p>
                    <a:p>
                      <a:r>
                        <a:rPr lang="zh-CN" altLang="en-US" sz="2800" dirty="0"/>
                        <a:t>建立活跃的同行社区和交流群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79253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9BAFA3F8-DB5A-4EEB-BD7D-2FB9A54A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63002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C440C-7E62-4058-BCFA-4096217B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解决本领域中文资料匮乏的困境</a:t>
            </a:r>
            <a:br>
              <a:rPr lang="en-US" altLang="zh-CN" sz="3200" dirty="0"/>
            </a:br>
            <a:r>
              <a:rPr lang="en-US" altLang="zh-CN" sz="3200" dirty="0"/>
              <a:t>——</a:t>
            </a:r>
            <a:r>
              <a:rPr lang="zh-CN" altLang="en-US" sz="3200" dirty="0"/>
              <a:t>宏基因组公众号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5588B6-52C4-444B-AF20-849C7D8E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6996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cs typeface="+mn-ea"/>
                <a:sym typeface="+mn-lt"/>
              </a:rPr>
              <a:t>写并分享笔记，发布于宏基因组公众号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3</a:t>
            </a:r>
            <a:r>
              <a:rPr lang="zh-CN" altLang="en-US" dirty="0">
                <a:cs typeface="+mn-ea"/>
                <a:sym typeface="+mn-lt"/>
              </a:rPr>
              <a:t>年</a:t>
            </a:r>
            <a:r>
              <a:rPr lang="en-US" altLang="zh-CN" dirty="0">
                <a:cs typeface="+mn-ea"/>
                <a:sym typeface="+mn-lt"/>
              </a:rPr>
              <a:t>——1900</a:t>
            </a:r>
            <a:r>
              <a:rPr lang="zh-CN" altLang="en-US" dirty="0">
                <a:cs typeface="+mn-ea"/>
                <a:sym typeface="+mn-lt"/>
              </a:rPr>
              <a:t>篇原创文章，</a:t>
            </a:r>
            <a:r>
              <a:rPr lang="en-US" altLang="zh-CN" dirty="0">
                <a:cs typeface="+mn-ea"/>
                <a:sym typeface="+mn-lt"/>
              </a:rPr>
              <a:t>300</a:t>
            </a:r>
            <a:r>
              <a:rPr lang="zh-CN" altLang="en-US" dirty="0">
                <a:cs typeface="+mn-ea"/>
                <a:sym typeface="+mn-lt"/>
              </a:rPr>
              <a:t>万字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扩增子系列图表解读、分析流程和绘图教程</a:t>
            </a:r>
            <a:r>
              <a:rPr lang="en-US" altLang="zh-CN" dirty="0">
                <a:cs typeface="+mn-ea"/>
                <a:sym typeface="+mn-lt"/>
              </a:rPr>
              <a:t>21</a:t>
            </a:r>
            <a:r>
              <a:rPr lang="zh-CN" altLang="en-US" dirty="0">
                <a:cs typeface="+mn-ea"/>
                <a:sym typeface="+mn-lt"/>
              </a:rPr>
              <a:t>篇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QIIME2</a:t>
            </a:r>
            <a:r>
              <a:rPr lang="zh-CN" altLang="en-US" dirty="0">
                <a:cs typeface="+mn-ea"/>
                <a:sym typeface="+mn-lt"/>
              </a:rPr>
              <a:t>中文教程</a:t>
            </a:r>
            <a:r>
              <a:rPr lang="en-US" altLang="zh-CN" dirty="0">
                <a:cs typeface="+mn-ea"/>
                <a:sym typeface="+mn-lt"/>
              </a:rPr>
              <a:t>32</a:t>
            </a:r>
            <a:r>
              <a:rPr lang="zh-CN" altLang="en-US" dirty="0">
                <a:cs typeface="+mn-ea"/>
                <a:sym typeface="+mn-lt"/>
              </a:rPr>
              <a:t>篇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宏基因组分析流程</a:t>
            </a:r>
            <a:r>
              <a:rPr lang="en-US" altLang="zh-CN" dirty="0">
                <a:cs typeface="+mn-ea"/>
                <a:sym typeface="+mn-lt"/>
              </a:rPr>
              <a:t>30</a:t>
            </a:r>
            <a:r>
              <a:rPr lang="zh-CN" altLang="en-US" dirty="0">
                <a:cs typeface="+mn-ea"/>
                <a:sym typeface="+mn-lt"/>
              </a:rPr>
              <a:t>篇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解读翻译文章综述</a:t>
            </a:r>
            <a:r>
              <a:rPr lang="en-US" altLang="zh-CN" dirty="0">
                <a:cs typeface="+mn-ea"/>
                <a:sym typeface="+mn-lt"/>
              </a:rPr>
              <a:t>500</a:t>
            </a:r>
            <a:r>
              <a:rPr lang="zh-CN" altLang="en-US" dirty="0">
                <a:cs typeface="+mn-ea"/>
                <a:sym typeface="+mn-lt"/>
              </a:rPr>
              <a:t>多篇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9</a:t>
            </a:r>
            <a:r>
              <a:rPr lang="zh-CN" altLang="en-US" dirty="0">
                <a:cs typeface="+mn-ea"/>
                <a:sym typeface="+mn-lt"/>
              </a:rPr>
              <a:t>万</a:t>
            </a:r>
            <a:r>
              <a:rPr lang="en-US" altLang="zh-CN" dirty="0">
                <a:cs typeface="+mn-ea"/>
                <a:sym typeface="+mn-lt"/>
              </a:rPr>
              <a:t>+</a:t>
            </a:r>
            <a:r>
              <a:rPr lang="zh-CN" altLang="en-US" dirty="0">
                <a:cs typeface="+mn-ea"/>
                <a:sym typeface="+mn-lt"/>
              </a:rPr>
              <a:t>同行关注，</a:t>
            </a:r>
            <a:r>
              <a:rPr lang="en-US" altLang="zh-CN" dirty="0">
                <a:cs typeface="+mn-ea"/>
                <a:sym typeface="+mn-lt"/>
              </a:rPr>
              <a:t>1400</a:t>
            </a:r>
            <a:r>
              <a:rPr lang="zh-CN" altLang="en-US" dirty="0">
                <a:cs typeface="+mn-ea"/>
                <a:sym typeface="+mn-lt"/>
              </a:rPr>
              <a:t>万</a:t>
            </a:r>
            <a:r>
              <a:rPr lang="en-US" altLang="zh-CN" dirty="0">
                <a:cs typeface="+mn-ea"/>
                <a:sym typeface="+mn-lt"/>
              </a:rPr>
              <a:t>+</a:t>
            </a:r>
            <a:r>
              <a:rPr lang="zh-CN" altLang="en-US" dirty="0">
                <a:cs typeface="+mn-ea"/>
                <a:sym typeface="+mn-lt"/>
              </a:rPr>
              <a:t>阅读量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27A89B-DBEB-44B6-BD2B-AFEC51A10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545" y="1476436"/>
            <a:ext cx="5049715" cy="504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6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20470" y="2430783"/>
            <a:ext cx="7696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zh-CN" sz="3600" dirty="0">
              <a:cs typeface="+mn-ea"/>
              <a:sym typeface="+mn-lt"/>
            </a:endParaRPr>
          </a:p>
          <a:p>
            <a:r>
              <a:rPr lang="zh-CN" altLang="en-US" sz="3600" dirty="0">
                <a:cs typeface="+mn-ea"/>
                <a:sym typeface="+mn-lt"/>
              </a:rPr>
              <a:t>谢谢各位老师！</a:t>
            </a:r>
          </a:p>
          <a:p>
            <a:endParaRPr lang="en-US" altLang="zh-CN" sz="3600" dirty="0">
              <a:cs typeface="+mn-ea"/>
              <a:sym typeface="+mn-lt"/>
            </a:endParaRPr>
          </a:p>
        </p:txBody>
      </p:sp>
      <p:pic>
        <p:nvPicPr>
          <p:cNvPr id="6" name="Picture 3" descr="12m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4993">
            <a:off x="8394810" y="3657686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30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为什么微生物组这么热？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</a:t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8CCDD89-ACBB-4DD1-9230-0AB98B165CCC}"/>
              </a:ext>
            </a:extLst>
          </p:cNvPr>
          <p:cNvGrpSpPr/>
          <p:nvPr/>
        </p:nvGrpSpPr>
        <p:grpSpPr>
          <a:xfrm>
            <a:off x="2553393" y="1507687"/>
            <a:ext cx="7085214" cy="5184576"/>
            <a:chOff x="5036695" y="1594942"/>
            <a:chExt cx="4736892" cy="346620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68A2BC9-97BC-46F5-84B6-1029E972E52B}"/>
                </a:ext>
              </a:extLst>
            </p:cNvPr>
            <p:cNvSpPr/>
            <p:nvPr/>
          </p:nvSpPr>
          <p:spPr>
            <a:xfrm>
              <a:off x="5036695" y="3123732"/>
              <a:ext cx="4736892" cy="40124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8578" tIns="68578" rIns="68578" bIns="68578" numCol="1" spcCol="38100" rtlCol="0" anchor="ctr">
              <a:spAutoFit/>
            </a:bodyPr>
            <a:lstStyle/>
            <a:p>
              <a:pPr defTabSz="1539842" hangingPunct="0"/>
              <a:endParaRPr lang="zh-CN" altLang="en-US" sz="30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0EFE18E-1C34-42A6-9691-390554D38C78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20" y="1596338"/>
              <a:ext cx="831600" cy="108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8E61A4E-CBAB-4355-A65E-F9642B18231A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372" y="1594942"/>
              <a:ext cx="831600" cy="108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7AEAB36-E54D-4202-83DC-6DB9335E7EF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6" y="1596338"/>
              <a:ext cx="831600" cy="108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7CCCE1B-A332-45A9-89F2-3F9B08AF0040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6" y="1596338"/>
              <a:ext cx="831600" cy="108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B34F294-6231-4930-9D1D-16FF7A25FCAE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494" y="1596338"/>
              <a:ext cx="831600" cy="108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A36A9AA-A2FE-428A-9F2D-0D0F3D69365D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20" y="3981144"/>
              <a:ext cx="831600" cy="108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42EF1FE-8B47-48A1-9DE7-C8B632B19C55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372" y="3981144"/>
              <a:ext cx="831600" cy="108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13FD3A8-3543-4211-876D-CDE5D2BC0715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494" y="3981144"/>
              <a:ext cx="831600" cy="10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50A7D30-E74A-4A16-BB5D-582F4E67D0B4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6" y="3981144"/>
              <a:ext cx="831600" cy="108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A10D1F7-3F47-4FD0-8311-E7A98DDEADAC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745" y="2788741"/>
              <a:ext cx="831600" cy="108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0318F6E-DAFC-4783-92F8-950A2822777B}"/>
                </a:ext>
              </a:extLst>
            </p:cNvPr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6" y="3981144"/>
              <a:ext cx="831600" cy="1080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5E44F0A-3A48-4495-81B5-C347C508FC12}"/>
                </a:ext>
              </a:extLst>
            </p:cNvPr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18" y="2788741"/>
              <a:ext cx="831600" cy="1080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7A0143B-9C5C-4A25-8DA1-2D376D54ADB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865" y="2788740"/>
              <a:ext cx="831600" cy="1080000"/>
            </a:xfrm>
            <a:prstGeom prst="rect">
              <a:avLst/>
            </a:prstGeom>
          </p:spPr>
        </p:pic>
        <p:pic>
          <p:nvPicPr>
            <p:cNvPr id="25" name="Picture 5" descr="Picture 5">
              <a:extLst>
                <a:ext uri="{FF2B5EF4-FFF2-40B4-BE49-F238E27FC236}">
                  <a16:creationId xmlns:a16="http://schemas.microsoft.com/office/drawing/2014/main" id="{932C234A-97B7-4D08-BECC-83B84046918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10372" y="2788741"/>
              <a:ext cx="831600" cy="1080000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2F277B7-56DA-4036-A7DA-78E67CACA68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02" y="3293312"/>
            <a:ext cx="1243867" cy="16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动植物生活环境中充满微生物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5</a:t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8891F1CE-F5FF-4D24-9877-977425390E1D}"/>
              </a:ext>
            </a:extLst>
          </p:cNvPr>
          <p:cNvGrpSpPr>
            <a:grpSpLocks/>
          </p:cNvGrpSpPr>
          <p:nvPr/>
        </p:nvGrpSpPr>
        <p:grpSpPr bwMode="auto">
          <a:xfrm>
            <a:off x="2078620" y="1440587"/>
            <a:ext cx="8389938" cy="4943475"/>
            <a:chOff x="480753" y="1093230"/>
            <a:chExt cx="8331130" cy="4909941"/>
          </a:xfrm>
        </p:grpSpPr>
        <p:pic>
          <p:nvPicPr>
            <p:cNvPr id="27" name="Picture 13" descr="Screen Shot 2015-11-24 at 01.14.57.png">
              <a:extLst>
                <a:ext uri="{FF2B5EF4-FFF2-40B4-BE49-F238E27FC236}">
                  <a16:creationId xmlns:a16="http://schemas.microsoft.com/office/drawing/2014/main" id="{421ED35D-FA6C-46BB-A664-8F8F44685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555" y="3648831"/>
              <a:ext cx="2477328" cy="235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4" descr="round_arrow.jpg">
              <a:extLst>
                <a:ext uri="{FF2B5EF4-FFF2-40B4-BE49-F238E27FC236}">
                  <a16:creationId xmlns:a16="http://schemas.microsoft.com/office/drawing/2014/main" id="{D9BF1310-E2E7-4FC5-A908-CC1BE0E80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765" y="2464354"/>
              <a:ext cx="4325638" cy="2181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5" descr="Screen Shot 2015-11-24 at 00.24.26.png">
              <a:extLst>
                <a:ext uri="{FF2B5EF4-FFF2-40B4-BE49-F238E27FC236}">
                  <a16:creationId xmlns:a16="http://schemas.microsoft.com/office/drawing/2014/main" id="{24FBAA35-E7DB-469E-A83E-4A34EB797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95" r="10687"/>
            <a:stretch>
              <a:fillRect/>
            </a:stretch>
          </p:blipFill>
          <p:spPr bwMode="auto">
            <a:xfrm>
              <a:off x="836014" y="2007108"/>
              <a:ext cx="126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6" descr="2589074_164653048_2.jpg">
              <a:extLst>
                <a:ext uri="{FF2B5EF4-FFF2-40B4-BE49-F238E27FC236}">
                  <a16:creationId xmlns:a16="http://schemas.microsoft.com/office/drawing/2014/main" id="{8E7C34B2-4047-480F-ACD5-268B5E65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80"/>
            <a:stretch>
              <a:fillRect/>
            </a:stretch>
          </p:blipFill>
          <p:spPr bwMode="auto">
            <a:xfrm>
              <a:off x="3921768" y="1093230"/>
              <a:ext cx="1260000" cy="121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7" descr="9HCH9HJH9HFH6H3HNH9ZRL5Z7H2Z7HAHMHBH6HAH8HPZRL2Z0L8Z4HEZZLGZ4H8Z4HAH8H8ZIL1Z7L.jpg">
              <a:extLst>
                <a:ext uri="{FF2B5EF4-FFF2-40B4-BE49-F238E27FC236}">
                  <a16:creationId xmlns:a16="http://schemas.microsoft.com/office/drawing/2014/main" id="{EF224202-7720-46C2-A707-CAD8B6D6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72"/>
            <a:stretch>
              <a:fillRect/>
            </a:stretch>
          </p:blipFill>
          <p:spPr bwMode="auto">
            <a:xfrm>
              <a:off x="6961403" y="1934591"/>
              <a:ext cx="125999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8" descr="gevers_cover_nature.png">
              <a:extLst>
                <a:ext uri="{FF2B5EF4-FFF2-40B4-BE49-F238E27FC236}">
                  <a16:creationId xmlns:a16="http://schemas.microsoft.com/office/drawing/2014/main" id="{CA7D52D4-9D63-4A44-AD28-5965D80F2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62"/>
            <a:stretch>
              <a:fillRect/>
            </a:stretch>
          </p:blipFill>
          <p:spPr bwMode="auto">
            <a:xfrm>
              <a:off x="480753" y="3757188"/>
              <a:ext cx="1837511" cy="2182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9" descr="Screen Shot 2015-11-24 at 00.54.09.png">
              <a:extLst>
                <a:ext uri="{FF2B5EF4-FFF2-40B4-BE49-F238E27FC236}">
                  <a16:creationId xmlns:a16="http://schemas.microsoft.com/office/drawing/2014/main" id="{E704A34E-7D8D-4847-832D-DA80464C3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34"/>
            <a:stretch>
              <a:fillRect/>
            </a:stretch>
          </p:blipFill>
          <p:spPr bwMode="auto">
            <a:xfrm>
              <a:off x="4072260" y="4809027"/>
              <a:ext cx="1454945" cy="11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8C78BFC7-0E25-4AC1-90ED-87D5FE03256E}"/>
              </a:ext>
            </a:extLst>
          </p:cNvPr>
          <p:cNvSpPr/>
          <p:nvPr/>
        </p:nvSpPr>
        <p:spPr>
          <a:xfrm>
            <a:off x="3902912" y="6316962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脱离了微生物的生物学研究是不完整的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70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方法优化和开发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合作分析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科学传播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78128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方法优化和开发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合作分析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科学传播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29514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25B6EA2-D8A8-4CC8-91DC-13417E6F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5DDC1-0BB8-4C5E-A926-352D3DA2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目前微生物组分析领域的处于高速发展阶段，方法和软件百花齐放、百家争鸣，很多方向软件形成三足鼎立，并没有出现一家独大；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对于绝大多数科研人员，开展分析中的主要难题不是没有软件可有，而是软件太多，不知如何选择，对软件方法的优缺点理解有限，结果准确性无法把握。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993FF7F-D16E-425F-AC47-549000C8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方法学的进展和存在问题</a:t>
            </a:r>
          </a:p>
        </p:txBody>
      </p:sp>
    </p:spTree>
    <p:extLst>
      <p:ext uri="{BB962C8B-B14F-4D97-AF65-F5344CB8AC3E}">
        <p14:creationId xmlns:p14="http://schemas.microsoft.com/office/powerpoint/2010/main" val="284097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45340" y="442875"/>
            <a:ext cx="9443969" cy="10648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生物信息分析平台的搭建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9096"/>
          <a:stretch/>
        </p:blipFill>
        <p:spPr>
          <a:xfrm>
            <a:off x="1497946" y="2279495"/>
            <a:ext cx="3035954" cy="27226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22" y="2145374"/>
            <a:ext cx="4628397" cy="2924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7894816" y="1645517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结果报告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39636" y="1712786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分析代码</a:t>
            </a:r>
          </a:p>
        </p:txBody>
      </p:sp>
      <p:sp>
        <p:nvSpPr>
          <p:cNvPr id="6" name="右箭头 5"/>
          <p:cNvSpPr/>
          <p:nvPr/>
        </p:nvSpPr>
        <p:spPr>
          <a:xfrm>
            <a:off x="5057848" y="3729119"/>
            <a:ext cx="747568" cy="836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2100" y="5170296"/>
            <a:ext cx="3201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测试</a:t>
            </a:r>
            <a:r>
              <a:rPr lang="en-US" altLang="zh-CN" sz="2400" dirty="0">
                <a:cs typeface="+mn-ea"/>
                <a:sym typeface="+mn-lt"/>
              </a:rPr>
              <a:t>300+</a:t>
            </a:r>
            <a:r>
              <a:rPr lang="zh-CN" altLang="en-US" sz="2400" dirty="0">
                <a:cs typeface="+mn-ea"/>
                <a:sym typeface="+mn-lt"/>
              </a:rPr>
              <a:t>软件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书写</a:t>
            </a:r>
            <a:r>
              <a:rPr lang="en-US" altLang="zh-CN" sz="2400" dirty="0">
                <a:cs typeface="+mn-ea"/>
                <a:sym typeface="+mn-lt"/>
              </a:rPr>
              <a:t>10000+</a:t>
            </a:r>
            <a:r>
              <a:rPr lang="zh-CN" altLang="en-US" sz="2400" dirty="0">
                <a:cs typeface="+mn-ea"/>
                <a:sym typeface="+mn-lt"/>
              </a:rPr>
              <a:t>行代码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35657" y="5219698"/>
            <a:ext cx="343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30+</a:t>
            </a:r>
            <a:r>
              <a:rPr lang="zh-CN" altLang="en-US" sz="2400" dirty="0">
                <a:cs typeface="+mn-ea"/>
                <a:sym typeface="+mn-lt"/>
              </a:rPr>
              <a:t>种统计分析方法，标准分析周期仅需</a:t>
            </a:r>
            <a:r>
              <a:rPr lang="en-US" altLang="zh-CN" sz="2400" dirty="0">
                <a:cs typeface="+mn-ea"/>
                <a:sym typeface="+mn-lt"/>
              </a:rPr>
              <a:t>3</a:t>
            </a:r>
            <a:r>
              <a:rPr lang="zh-CN" altLang="en-US" sz="2400" dirty="0">
                <a:cs typeface="+mn-ea"/>
                <a:sym typeface="+mn-lt"/>
              </a:rPr>
              <a:t>天</a:t>
            </a:r>
            <a:endParaRPr lang="en-US" altLang="zh-CN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11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c4kb50r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3421</TotalTime>
  <Words>3528</Words>
  <Application>Microsoft Office PowerPoint</Application>
  <PresentationFormat>宽屏</PresentationFormat>
  <Paragraphs>353</Paragraphs>
  <Slides>32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-apple-system</vt:lpstr>
      <vt:lpstr>等线</vt:lpstr>
      <vt:lpstr>Arial</vt:lpstr>
      <vt:lpstr>Wingdings</vt:lpstr>
      <vt:lpstr>Wingdings 2</vt:lpstr>
      <vt:lpstr>Office 主题​​</vt:lpstr>
      <vt:lpstr>微生物组分析方法、应用与科学传播</vt:lpstr>
      <vt:lpstr>个人简介</vt:lpstr>
      <vt:lpstr>发表文章情况</vt:lpstr>
      <vt:lpstr>为什么微生物组这么热？</vt:lpstr>
      <vt:lpstr>动植物生活环境中充满微生物</vt:lpstr>
      <vt:lpstr>报告提纲</vt:lpstr>
      <vt:lpstr>报告提纲</vt:lpstr>
      <vt:lpstr>方法学的进展和存在问题</vt:lpstr>
      <vt:lpstr>生物信息分析平台的搭建</vt:lpstr>
      <vt:lpstr>参与主流微生物组分析平台开发</vt:lpstr>
      <vt:lpstr>植物扩增子定量方法开法</vt:lpstr>
      <vt:lpstr>下一步工作重点</vt:lpstr>
      <vt:lpstr>报告提纲</vt:lpstr>
      <vt:lpstr>实验+分析=1+1&gt;2</vt:lpstr>
      <vt:lpstr>研究手段</vt:lpstr>
      <vt:lpstr>探索水稻全生育期微生物组</vt:lpstr>
      <vt:lpstr> 解析根系微生物组在氮利用中的作用</vt:lpstr>
      <vt:lpstr>植物萜类化合物对微生物组的调控</vt:lpstr>
      <vt:lpstr>开展合作的主要问题和对策</vt:lpstr>
      <vt:lpstr>报告提纲</vt:lpstr>
      <vt:lpstr>微生物组数据分析和可视化</vt:lpstr>
      <vt:lpstr>PowerPoint 演示文稿</vt:lpstr>
      <vt:lpstr>微生物组领域研究方法综述中文版</vt:lpstr>
      <vt:lpstr>微生物组功能研究方法综述</vt:lpstr>
      <vt:lpstr>科学传播</vt:lpstr>
      <vt:lpstr>JoVE微生物组专刊征稿</vt:lpstr>
      <vt:lpstr>JoVE微生物组专刊征稿</vt:lpstr>
      <vt:lpstr>《微生物组数据分析与可视化实战》专著</vt:lpstr>
      <vt:lpstr>科学传播的问题和解决方案</vt:lpstr>
      <vt:lpstr>总结</vt:lpstr>
      <vt:lpstr>解决本领域中文资料匮乏的困境 ——宏基因组公众号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Yong-Xin Liu</dc:creator>
  <cp:lastModifiedBy>Liu Yong-Xin</cp:lastModifiedBy>
  <cp:revision>252</cp:revision>
  <dcterms:created xsi:type="dcterms:W3CDTF">2017-01-24T06:04:37Z</dcterms:created>
  <dcterms:modified xsi:type="dcterms:W3CDTF">2020-06-11T13:02:38Z</dcterms:modified>
</cp:coreProperties>
</file>